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60" r:id="rId5"/>
    <p:sldId id="261" r:id="rId6"/>
    <p:sldId id="277" r:id="rId7"/>
    <p:sldId id="275" r:id="rId8"/>
    <p:sldId id="288" r:id="rId9"/>
    <p:sldId id="279" r:id="rId10"/>
    <p:sldId id="272" r:id="rId11"/>
    <p:sldId id="292" r:id="rId12"/>
    <p:sldId id="262" r:id="rId13"/>
    <p:sldId id="291" r:id="rId14"/>
    <p:sldId id="264" r:id="rId15"/>
    <p:sldId id="278" r:id="rId16"/>
    <p:sldId id="267" r:id="rId17"/>
    <p:sldId id="271" r:id="rId18"/>
    <p:sldId id="274" r:id="rId19"/>
    <p:sldId id="276" r:id="rId20"/>
    <p:sldId id="280" r:id="rId21"/>
    <p:sldId id="282" r:id="rId22"/>
    <p:sldId id="283" r:id="rId23"/>
    <p:sldId id="284" r:id="rId24"/>
    <p:sldId id="290" r:id="rId25"/>
    <p:sldId id="294" r:id="rId26"/>
    <p:sldId id="29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249" autoAdjust="0"/>
  </p:normalViewPr>
  <p:slideViewPr>
    <p:cSldViewPr snapToGrid="0">
      <p:cViewPr>
        <p:scale>
          <a:sx n="100" d="100"/>
          <a:sy n="100" d="100"/>
        </p:scale>
        <p:origin x="-211" y="-37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E570D7-C338-478A-81BF-652AB678B464}" type="datetimeFigureOut">
              <a:rPr lang="en-US" smtClean="0"/>
              <a:t>7/28/2021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CE8ADA-08E4-459C-82F0-1BBF9101B90B}" type="slidenum">
              <a:rPr lang="en-US" smtClean="0"/>
              <a:t>‹#›</a:t>
            </a:fld>
            <a:endParaRPr lang="en-US"/>
          </a:p>
        </p:txBody>
      </p:sp>
    </p:spTree>
    <p:extLst>
      <p:ext uri="{BB962C8B-B14F-4D97-AF65-F5344CB8AC3E}">
        <p14:creationId xmlns:p14="http://schemas.microsoft.com/office/powerpoint/2010/main" val="2316888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CE8ADA-08E4-459C-82F0-1BBF9101B90B}" type="slidenum">
              <a:rPr lang="en-US" smtClean="0"/>
              <a:t>2</a:t>
            </a:fld>
            <a:endParaRPr lang="en-US"/>
          </a:p>
        </p:txBody>
      </p:sp>
    </p:spTree>
    <p:extLst>
      <p:ext uri="{BB962C8B-B14F-4D97-AF65-F5344CB8AC3E}">
        <p14:creationId xmlns:p14="http://schemas.microsoft.com/office/powerpoint/2010/main" val="4213453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43E6-06C2-45F3-925A-C245498702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957104-3F08-42DC-862A-C2D05228B9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F3BF8DE-6365-45AD-B3F8-F762C1D76FD0}"/>
              </a:ext>
            </a:extLst>
          </p:cNvPr>
          <p:cNvSpPr>
            <a:spLocks noGrp="1"/>
          </p:cNvSpPr>
          <p:nvPr>
            <p:ph type="dt" sz="half" idx="10"/>
          </p:nvPr>
        </p:nvSpPr>
        <p:spPr/>
        <p:txBody>
          <a:bodyPr/>
          <a:lstStyle/>
          <a:p>
            <a:fld id="{E2CB55C1-6FCA-4744-9EF3-6B8BA5064150}" type="datetimeFigureOut">
              <a:rPr lang="en-US" smtClean="0"/>
              <a:t>7/28/2021</a:t>
            </a:fld>
            <a:endParaRPr lang="en-US"/>
          </a:p>
        </p:txBody>
      </p:sp>
      <p:sp>
        <p:nvSpPr>
          <p:cNvPr id="5" name="Footer Placeholder 4">
            <a:extLst>
              <a:ext uri="{FF2B5EF4-FFF2-40B4-BE49-F238E27FC236}">
                <a16:creationId xmlns:a16="http://schemas.microsoft.com/office/drawing/2014/main" id="{D56DC7BC-A379-4E35-AA09-3916CED9FE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643FA6-9EB8-4B00-9BC2-4EF1DFB25A47}"/>
              </a:ext>
            </a:extLst>
          </p:cNvPr>
          <p:cNvSpPr>
            <a:spLocks noGrp="1"/>
          </p:cNvSpPr>
          <p:nvPr>
            <p:ph type="sldNum" sz="quarter" idx="12"/>
          </p:nvPr>
        </p:nvSpPr>
        <p:spPr/>
        <p:txBody>
          <a:bodyPr/>
          <a:lstStyle/>
          <a:p>
            <a:fld id="{342D3735-B09F-48F4-A2F2-3926A432ED93}" type="slidenum">
              <a:rPr lang="en-US" smtClean="0"/>
              <a:t>‹#›</a:t>
            </a:fld>
            <a:endParaRPr lang="en-US"/>
          </a:p>
        </p:txBody>
      </p:sp>
    </p:spTree>
    <p:extLst>
      <p:ext uri="{BB962C8B-B14F-4D97-AF65-F5344CB8AC3E}">
        <p14:creationId xmlns:p14="http://schemas.microsoft.com/office/powerpoint/2010/main" val="873850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26E4C-0273-4990-9E50-8EB57C48BCA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932AD6-7A6D-49AD-8493-8945155F5A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A26955-0167-4AA3-A46F-4AC8194C6C20}"/>
              </a:ext>
            </a:extLst>
          </p:cNvPr>
          <p:cNvSpPr>
            <a:spLocks noGrp="1"/>
          </p:cNvSpPr>
          <p:nvPr>
            <p:ph type="dt" sz="half" idx="10"/>
          </p:nvPr>
        </p:nvSpPr>
        <p:spPr/>
        <p:txBody>
          <a:bodyPr/>
          <a:lstStyle/>
          <a:p>
            <a:fld id="{E2CB55C1-6FCA-4744-9EF3-6B8BA5064150}" type="datetimeFigureOut">
              <a:rPr lang="en-US" smtClean="0"/>
              <a:t>7/28/2021</a:t>
            </a:fld>
            <a:endParaRPr lang="en-US"/>
          </a:p>
        </p:txBody>
      </p:sp>
      <p:sp>
        <p:nvSpPr>
          <p:cNvPr id="5" name="Footer Placeholder 4">
            <a:extLst>
              <a:ext uri="{FF2B5EF4-FFF2-40B4-BE49-F238E27FC236}">
                <a16:creationId xmlns:a16="http://schemas.microsoft.com/office/drawing/2014/main" id="{4154DB7A-6294-468E-AF9E-74CEABE8C6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A7776-4A2B-42B1-BAFB-5452FA7C0760}"/>
              </a:ext>
            </a:extLst>
          </p:cNvPr>
          <p:cNvSpPr>
            <a:spLocks noGrp="1"/>
          </p:cNvSpPr>
          <p:nvPr>
            <p:ph type="sldNum" sz="quarter" idx="12"/>
          </p:nvPr>
        </p:nvSpPr>
        <p:spPr/>
        <p:txBody>
          <a:bodyPr/>
          <a:lstStyle/>
          <a:p>
            <a:fld id="{342D3735-B09F-48F4-A2F2-3926A432ED93}" type="slidenum">
              <a:rPr lang="en-US" smtClean="0"/>
              <a:t>‹#›</a:t>
            </a:fld>
            <a:endParaRPr lang="en-US"/>
          </a:p>
        </p:txBody>
      </p:sp>
    </p:spTree>
    <p:extLst>
      <p:ext uri="{BB962C8B-B14F-4D97-AF65-F5344CB8AC3E}">
        <p14:creationId xmlns:p14="http://schemas.microsoft.com/office/powerpoint/2010/main" val="3520326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63171A-D26E-49AE-8330-627359028D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3E1153-4E96-4DC9-9698-69276852FC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8E25D9-9A8A-4B48-BE26-12D604647E6B}"/>
              </a:ext>
            </a:extLst>
          </p:cNvPr>
          <p:cNvSpPr>
            <a:spLocks noGrp="1"/>
          </p:cNvSpPr>
          <p:nvPr>
            <p:ph type="dt" sz="half" idx="10"/>
          </p:nvPr>
        </p:nvSpPr>
        <p:spPr/>
        <p:txBody>
          <a:bodyPr/>
          <a:lstStyle/>
          <a:p>
            <a:fld id="{E2CB55C1-6FCA-4744-9EF3-6B8BA5064150}" type="datetimeFigureOut">
              <a:rPr lang="en-US" smtClean="0"/>
              <a:t>7/28/2021</a:t>
            </a:fld>
            <a:endParaRPr lang="en-US"/>
          </a:p>
        </p:txBody>
      </p:sp>
      <p:sp>
        <p:nvSpPr>
          <p:cNvPr id="5" name="Footer Placeholder 4">
            <a:extLst>
              <a:ext uri="{FF2B5EF4-FFF2-40B4-BE49-F238E27FC236}">
                <a16:creationId xmlns:a16="http://schemas.microsoft.com/office/drawing/2014/main" id="{D4B7DA8F-9E79-4C24-9A43-915A71AD01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65E4-D1B2-4077-8CDA-550C75FD3268}"/>
              </a:ext>
            </a:extLst>
          </p:cNvPr>
          <p:cNvSpPr>
            <a:spLocks noGrp="1"/>
          </p:cNvSpPr>
          <p:nvPr>
            <p:ph type="sldNum" sz="quarter" idx="12"/>
          </p:nvPr>
        </p:nvSpPr>
        <p:spPr/>
        <p:txBody>
          <a:bodyPr/>
          <a:lstStyle/>
          <a:p>
            <a:fld id="{342D3735-B09F-48F4-A2F2-3926A432ED93}" type="slidenum">
              <a:rPr lang="en-US" smtClean="0"/>
              <a:t>‹#›</a:t>
            </a:fld>
            <a:endParaRPr lang="en-US"/>
          </a:p>
        </p:txBody>
      </p:sp>
    </p:spTree>
    <p:extLst>
      <p:ext uri="{BB962C8B-B14F-4D97-AF65-F5344CB8AC3E}">
        <p14:creationId xmlns:p14="http://schemas.microsoft.com/office/powerpoint/2010/main" val="2512285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D17B-CCAA-4957-815B-3133841CF4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9CECA0-EABB-4E44-BDB1-88A5A2BA1B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6C565A-5B08-4D7F-8819-09D85F1E85F0}"/>
              </a:ext>
            </a:extLst>
          </p:cNvPr>
          <p:cNvSpPr>
            <a:spLocks noGrp="1"/>
          </p:cNvSpPr>
          <p:nvPr>
            <p:ph type="dt" sz="half" idx="10"/>
          </p:nvPr>
        </p:nvSpPr>
        <p:spPr/>
        <p:txBody>
          <a:bodyPr/>
          <a:lstStyle/>
          <a:p>
            <a:fld id="{E2CB55C1-6FCA-4744-9EF3-6B8BA5064150}" type="datetimeFigureOut">
              <a:rPr lang="en-US" smtClean="0"/>
              <a:t>7/28/2021</a:t>
            </a:fld>
            <a:endParaRPr lang="en-US"/>
          </a:p>
        </p:txBody>
      </p:sp>
      <p:sp>
        <p:nvSpPr>
          <p:cNvPr id="5" name="Footer Placeholder 4">
            <a:extLst>
              <a:ext uri="{FF2B5EF4-FFF2-40B4-BE49-F238E27FC236}">
                <a16:creationId xmlns:a16="http://schemas.microsoft.com/office/drawing/2014/main" id="{05EB08DA-0BA1-4325-A8FD-318F2557C4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9DEC4-DF8A-4507-9B38-820E77A4751D}"/>
              </a:ext>
            </a:extLst>
          </p:cNvPr>
          <p:cNvSpPr>
            <a:spLocks noGrp="1"/>
          </p:cNvSpPr>
          <p:nvPr>
            <p:ph type="sldNum" sz="quarter" idx="12"/>
          </p:nvPr>
        </p:nvSpPr>
        <p:spPr/>
        <p:txBody>
          <a:bodyPr/>
          <a:lstStyle/>
          <a:p>
            <a:fld id="{342D3735-B09F-48F4-A2F2-3926A432ED93}" type="slidenum">
              <a:rPr lang="en-US" smtClean="0"/>
              <a:t>‹#›</a:t>
            </a:fld>
            <a:endParaRPr lang="en-US"/>
          </a:p>
        </p:txBody>
      </p:sp>
    </p:spTree>
    <p:extLst>
      <p:ext uri="{BB962C8B-B14F-4D97-AF65-F5344CB8AC3E}">
        <p14:creationId xmlns:p14="http://schemas.microsoft.com/office/powerpoint/2010/main" val="1651451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E3B08-A498-47D1-9D60-43AE8B419F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E74A5A-AD22-47D7-804B-9DD95CCC67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D5948E-6ADF-4386-8E52-3E920B61FCE0}"/>
              </a:ext>
            </a:extLst>
          </p:cNvPr>
          <p:cNvSpPr>
            <a:spLocks noGrp="1"/>
          </p:cNvSpPr>
          <p:nvPr>
            <p:ph type="dt" sz="half" idx="10"/>
          </p:nvPr>
        </p:nvSpPr>
        <p:spPr/>
        <p:txBody>
          <a:bodyPr/>
          <a:lstStyle/>
          <a:p>
            <a:fld id="{E2CB55C1-6FCA-4744-9EF3-6B8BA5064150}" type="datetimeFigureOut">
              <a:rPr lang="en-US" smtClean="0"/>
              <a:t>7/28/2021</a:t>
            </a:fld>
            <a:endParaRPr lang="en-US"/>
          </a:p>
        </p:txBody>
      </p:sp>
      <p:sp>
        <p:nvSpPr>
          <p:cNvPr id="5" name="Footer Placeholder 4">
            <a:extLst>
              <a:ext uri="{FF2B5EF4-FFF2-40B4-BE49-F238E27FC236}">
                <a16:creationId xmlns:a16="http://schemas.microsoft.com/office/drawing/2014/main" id="{1DD85326-72D0-4506-8A93-A9B1B36F42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3A8D7-0906-4FFC-A792-A7DFD7FC5407}"/>
              </a:ext>
            </a:extLst>
          </p:cNvPr>
          <p:cNvSpPr>
            <a:spLocks noGrp="1"/>
          </p:cNvSpPr>
          <p:nvPr>
            <p:ph type="sldNum" sz="quarter" idx="12"/>
          </p:nvPr>
        </p:nvSpPr>
        <p:spPr/>
        <p:txBody>
          <a:bodyPr/>
          <a:lstStyle/>
          <a:p>
            <a:fld id="{342D3735-B09F-48F4-A2F2-3926A432ED93}" type="slidenum">
              <a:rPr lang="en-US" smtClean="0"/>
              <a:t>‹#›</a:t>
            </a:fld>
            <a:endParaRPr lang="en-US"/>
          </a:p>
        </p:txBody>
      </p:sp>
    </p:spTree>
    <p:extLst>
      <p:ext uri="{BB962C8B-B14F-4D97-AF65-F5344CB8AC3E}">
        <p14:creationId xmlns:p14="http://schemas.microsoft.com/office/powerpoint/2010/main" val="2592421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49553-8552-4AD8-B828-C93B85D00F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7AFA46-CC4B-46F0-B8D9-832062036A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A5EA9A-E5D4-4599-84BD-433B8D9B84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90BAD7-B494-4637-8897-C45887AC63FE}"/>
              </a:ext>
            </a:extLst>
          </p:cNvPr>
          <p:cNvSpPr>
            <a:spLocks noGrp="1"/>
          </p:cNvSpPr>
          <p:nvPr>
            <p:ph type="dt" sz="half" idx="10"/>
          </p:nvPr>
        </p:nvSpPr>
        <p:spPr/>
        <p:txBody>
          <a:bodyPr/>
          <a:lstStyle/>
          <a:p>
            <a:fld id="{E2CB55C1-6FCA-4744-9EF3-6B8BA5064150}" type="datetimeFigureOut">
              <a:rPr lang="en-US" smtClean="0"/>
              <a:t>7/28/2021</a:t>
            </a:fld>
            <a:endParaRPr lang="en-US"/>
          </a:p>
        </p:txBody>
      </p:sp>
      <p:sp>
        <p:nvSpPr>
          <p:cNvPr id="6" name="Footer Placeholder 5">
            <a:extLst>
              <a:ext uri="{FF2B5EF4-FFF2-40B4-BE49-F238E27FC236}">
                <a16:creationId xmlns:a16="http://schemas.microsoft.com/office/drawing/2014/main" id="{B8839DA3-0446-4D4E-B536-9E798AFF8D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8A2DFA-2594-418D-A31E-56BF57D6A903}"/>
              </a:ext>
            </a:extLst>
          </p:cNvPr>
          <p:cNvSpPr>
            <a:spLocks noGrp="1"/>
          </p:cNvSpPr>
          <p:nvPr>
            <p:ph type="sldNum" sz="quarter" idx="12"/>
          </p:nvPr>
        </p:nvSpPr>
        <p:spPr/>
        <p:txBody>
          <a:bodyPr/>
          <a:lstStyle/>
          <a:p>
            <a:fld id="{342D3735-B09F-48F4-A2F2-3926A432ED93}" type="slidenum">
              <a:rPr lang="en-US" smtClean="0"/>
              <a:t>‹#›</a:t>
            </a:fld>
            <a:endParaRPr lang="en-US"/>
          </a:p>
        </p:txBody>
      </p:sp>
    </p:spTree>
    <p:extLst>
      <p:ext uri="{BB962C8B-B14F-4D97-AF65-F5344CB8AC3E}">
        <p14:creationId xmlns:p14="http://schemas.microsoft.com/office/powerpoint/2010/main" val="2662506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D8C8B-93B3-46A8-ABA5-20DC9AC5E6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107ECE-6CDE-4D5A-A28E-AB14D59439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6F2C79-7BC7-42EB-BD34-24C1ECF266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5F0DDA-5FD0-4028-B411-103087C8EB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1A3A96-00B8-4C8C-8D32-8EAA775035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52FC4F-CDAF-4C73-B8D2-21F42EBCDE9E}"/>
              </a:ext>
            </a:extLst>
          </p:cNvPr>
          <p:cNvSpPr>
            <a:spLocks noGrp="1"/>
          </p:cNvSpPr>
          <p:nvPr>
            <p:ph type="dt" sz="half" idx="10"/>
          </p:nvPr>
        </p:nvSpPr>
        <p:spPr/>
        <p:txBody>
          <a:bodyPr/>
          <a:lstStyle/>
          <a:p>
            <a:fld id="{E2CB55C1-6FCA-4744-9EF3-6B8BA5064150}" type="datetimeFigureOut">
              <a:rPr lang="en-US" smtClean="0"/>
              <a:t>7/28/2021</a:t>
            </a:fld>
            <a:endParaRPr lang="en-US"/>
          </a:p>
        </p:txBody>
      </p:sp>
      <p:sp>
        <p:nvSpPr>
          <p:cNvPr id="8" name="Footer Placeholder 7">
            <a:extLst>
              <a:ext uri="{FF2B5EF4-FFF2-40B4-BE49-F238E27FC236}">
                <a16:creationId xmlns:a16="http://schemas.microsoft.com/office/drawing/2014/main" id="{00D7C54E-8E08-4C59-B665-5787470531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4E0FDD-57BE-4CD9-9596-983F9C34A0CB}"/>
              </a:ext>
            </a:extLst>
          </p:cNvPr>
          <p:cNvSpPr>
            <a:spLocks noGrp="1"/>
          </p:cNvSpPr>
          <p:nvPr>
            <p:ph type="sldNum" sz="quarter" idx="12"/>
          </p:nvPr>
        </p:nvSpPr>
        <p:spPr/>
        <p:txBody>
          <a:bodyPr/>
          <a:lstStyle/>
          <a:p>
            <a:fld id="{342D3735-B09F-48F4-A2F2-3926A432ED93}" type="slidenum">
              <a:rPr lang="en-US" smtClean="0"/>
              <a:t>‹#›</a:t>
            </a:fld>
            <a:endParaRPr lang="en-US"/>
          </a:p>
        </p:txBody>
      </p:sp>
    </p:spTree>
    <p:extLst>
      <p:ext uri="{BB962C8B-B14F-4D97-AF65-F5344CB8AC3E}">
        <p14:creationId xmlns:p14="http://schemas.microsoft.com/office/powerpoint/2010/main" val="2576230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A4B8-B60D-4C42-8335-BE70559807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088179-2E4F-4CB2-BF57-79B7081AFA83}"/>
              </a:ext>
            </a:extLst>
          </p:cNvPr>
          <p:cNvSpPr>
            <a:spLocks noGrp="1"/>
          </p:cNvSpPr>
          <p:nvPr>
            <p:ph type="dt" sz="half" idx="10"/>
          </p:nvPr>
        </p:nvSpPr>
        <p:spPr/>
        <p:txBody>
          <a:bodyPr/>
          <a:lstStyle/>
          <a:p>
            <a:fld id="{E2CB55C1-6FCA-4744-9EF3-6B8BA5064150}" type="datetimeFigureOut">
              <a:rPr lang="en-US" smtClean="0"/>
              <a:t>7/28/2021</a:t>
            </a:fld>
            <a:endParaRPr lang="en-US"/>
          </a:p>
        </p:txBody>
      </p:sp>
      <p:sp>
        <p:nvSpPr>
          <p:cNvPr id="4" name="Footer Placeholder 3">
            <a:extLst>
              <a:ext uri="{FF2B5EF4-FFF2-40B4-BE49-F238E27FC236}">
                <a16:creationId xmlns:a16="http://schemas.microsoft.com/office/drawing/2014/main" id="{4F3A7E33-7C4E-4DA6-9625-B4070EE9F9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E7417E-1361-4086-8B8E-941FA0ACD2C3}"/>
              </a:ext>
            </a:extLst>
          </p:cNvPr>
          <p:cNvSpPr>
            <a:spLocks noGrp="1"/>
          </p:cNvSpPr>
          <p:nvPr>
            <p:ph type="sldNum" sz="quarter" idx="12"/>
          </p:nvPr>
        </p:nvSpPr>
        <p:spPr/>
        <p:txBody>
          <a:bodyPr/>
          <a:lstStyle/>
          <a:p>
            <a:fld id="{342D3735-B09F-48F4-A2F2-3926A432ED93}" type="slidenum">
              <a:rPr lang="en-US" smtClean="0"/>
              <a:t>‹#›</a:t>
            </a:fld>
            <a:endParaRPr lang="en-US"/>
          </a:p>
        </p:txBody>
      </p:sp>
    </p:spTree>
    <p:extLst>
      <p:ext uri="{BB962C8B-B14F-4D97-AF65-F5344CB8AC3E}">
        <p14:creationId xmlns:p14="http://schemas.microsoft.com/office/powerpoint/2010/main" val="2707155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CC92AC-4CEF-45C1-9828-3B099C8B113C}"/>
              </a:ext>
            </a:extLst>
          </p:cNvPr>
          <p:cNvSpPr>
            <a:spLocks noGrp="1"/>
          </p:cNvSpPr>
          <p:nvPr>
            <p:ph type="dt" sz="half" idx="10"/>
          </p:nvPr>
        </p:nvSpPr>
        <p:spPr/>
        <p:txBody>
          <a:bodyPr/>
          <a:lstStyle/>
          <a:p>
            <a:fld id="{E2CB55C1-6FCA-4744-9EF3-6B8BA5064150}" type="datetimeFigureOut">
              <a:rPr lang="en-US" smtClean="0"/>
              <a:t>7/28/2021</a:t>
            </a:fld>
            <a:endParaRPr lang="en-US"/>
          </a:p>
        </p:txBody>
      </p:sp>
      <p:sp>
        <p:nvSpPr>
          <p:cNvPr id="3" name="Footer Placeholder 2">
            <a:extLst>
              <a:ext uri="{FF2B5EF4-FFF2-40B4-BE49-F238E27FC236}">
                <a16:creationId xmlns:a16="http://schemas.microsoft.com/office/drawing/2014/main" id="{098BE0B2-4482-4030-9D7B-0F5D779C3A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A9509F-00FD-4BC8-9447-3F812B8C7CF9}"/>
              </a:ext>
            </a:extLst>
          </p:cNvPr>
          <p:cNvSpPr>
            <a:spLocks noGrp="1"/>
          </p:cNvSpPr>
          <p:nvPr>
            <p:ph type="sldNum" sz="quarter" idx="12"/>
          </p:nvPr>
        </p:nvSpPr>
        <p:spPr/>
        <p:txBody>
          <a:bodyPr/>
          <a:lstStyle/>
          <a:p>
            <a:fld id="{342D3735-B09F-48F4-A2F2-3926A432ED93}" type="slidenum">
              <a:rPr lang="en-US" smtClean="0"/>
              <a:t>‹#›</a:t>
            </a:fld>
            <a:endParaRPr lang="en-US"/>
          </a:p>
        </p:txBody>
      </p:sp>
    </p:spTree>
    <p:extLst>
      <p:ext uri="{BB962C8B-B14F-4D97-AF65-F5344CB8AC3E}">
        <p14:creationId xmlns:p14="http://schemas.microsoft.com/office/powerpoint/2010/main" val="2948018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4BD56-6763-4888-A9DC-E5F0F91C79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5D4975-E0CB-4C46-8547-15F1B99A77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C45C7D-36A0-40B6-B5DC-6EFDAD18CC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116008-28C2-4BFC-89E3-876A1C32C420}"/>
              </a:ext>
            </a:extLst>
          </p:cNvPr>
          <p:cNvSpPr>
            <a:spLocks noGrp="1"/>
          </p:cNvSpPr>
          <p:nvPr>
            <p:ph type="dt" sz="half" idx="10"/>
          </p:nvPr>
        </p:nvSpPr>
        <p:spPr/>
        <p:txBody>
          <a:bodyPr/>
          <a:lstStyle/>
          <a:p>
            <a:fld id="{E2CB55C1-6FCA-4744-9EF3-6B8BA5064150}" type="datetimeFigureOut">
              <a:rPr lang="en-US" smtClean="0"/>
              <a:t>7/28/2021</a:t>
            </a:fld>
            <a:endParaRPr lang="en-US"/>
          </a:p>
        </p:txBody>
      </p:sp>
      <p:sp>
        <p:nvSpPr>
          <p:cNvPr id="6" name="Footer Placeholder 5">
            <a:extLst>
              <a:ext uri="{FF2B5EF4-FFF2-40B4-BE49-F238E27FC236}">
                <a16:creationId xmlns:a16="http://schemas.microsoft.com/office/drawing/2014/main" id="{BE38C03A-D957-4630-B60F-3D9BB0CAA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40606E-8BE1-4E2F-BE34-98050241BDF8}"/>
              </a:ext>
            </a:extLst>
          </p:cNvPr>
          <p:cNvSpPr>
            <a:spLocks noGrp="1"/>
          </p:cNvSpPr>
          <p:nvPr>
            <p:ph type="sldNum" sz="quarter" idx="12"/>
          </p:nvPr>
        </p:nvSpPr>
        <p:spPr/>
        <p:txBody>
          <a:bodyPr/>
          <a:lstStyle/>
          <a:p>
            <a:fld id="{342D3735-B09F-48F4-A2F2-3926A432ED93}" type="slidenum">
              <a:rPr lang="en-US" smtClean="0"/>
              <a:t>‹#›</a:t>
            </a:fld>
            <a:endParaRPr lang="en-US"/>
          </a:p>
        </p:txBody>
      </p:sp>
    </p:spTree>
    <p:extLst>
      <p:ext uri="{BB962C8B-B14F-4D97-AF65-F5344CB8AC3E}">
        <p14:creationId xmlns:p14="http://schemas.microsoft.com/office/powerpoint/2010/main" val="3107512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7DA3-5078-416D-9702-5244E41150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6D12EE-50BA-45D2-B9E7-605EB0617D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219A003-43B7-48B5-B401-B7DB3C733E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EDD940-68BB-4B8C-9067-4D9F9148D2F7}"/>
              </a:ext>
            </a:extLst>
          </p:cNvPr>
          <p:cNvSpPr>
            <a:spLocks noGrp="1"/>
          </p:cNvSpPr>
          <p:nvPr>
            <p:ph type="dt" sz="half" idx="10"/>
          </p:nvPr>
        </p:nvSpPr>
        <p:spPr/>
        <p:txBody>
          <a:bodyPr/>
          <a:lstStyle/>
          <a:p>
            <a:fld id="{E2CB55C1-6FCA-4744-9EF3-6B8BA5064150}" type="datetimeFigureOut">
              <a:rPr lang="en-US" smtClean="0"/>
              <a:t>7/28/2021</a:t>
            </a:fld>
            <a:endParaRPr lang="en-US"/>
          </a:p>
        </p:txBody>
      </p:sp>
      <p:sp>
        <p:nvSpPr>
          <p:cNvPr id="6" name="Footer Placeholder 5">
            <a:extLst>
              <a:ext uri="{FF2B5EF4-FFF2-40B4-BE49-F238E27FC236}">
                <a16:creationId xmlns:a16="http://schemas.microsoft.com/office/drawing/2014/main" id="{44C96056-F896-4FCA-B20F-79EB49B9E7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4C5D22-6512-4D38-A69C-31EC3F878089}"/>
              </a:ext>
            </a:extLst>
          </p:cNvPr>
          <p:cNvSpPr>
            <a:spLocks noGrp="1"/>
          </p:cNvSpPr>
          <p:nvPr>
            <p:ph type="sldNum" sz="quarter" idx="12"/>
          </p:nvPr>
        </p:nvSpPr>
        <p:spPr/>
        <p:txBody>
          <a:bodyPr/>
          <a:lstStyle/>
          <a:p>
            <a:fld id="{342D3735-B09F-48F4-A2F2-3926A432ED93}" type="slidenum">
              <a:rPr lang="en-US" smtClean="0"/>
              <a:t>‹#›</a:t>
            </a:fld>
            <a:endParaRPr lang="en-US"/>
          </a:p>
        </p:txBody>
      </p:sp>
    </p:spTree>
    <p:extLst>
      <p:ext uri="{BB962C8B-B14F-4D97-AF65-F5344CB8AC3E}">
        <p14:creationId xmlns:p14="http://schemas.microsoft.com/office/powerpoint/2010/main" val="3511879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664194-AEF9-4377-97D1-0D8A0AF871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2AB52C-774C-4F4B-94A0-D17FBDF087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3B39C-5C47-4655-B5AC-13292B303F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CB55C1-6FCA-4744-9EF3-6B8BA5064150}" type="datetimeFigureOut">
              <a:rPr lang="en-US" smtClean="0"/>
              <a:t>7/28/2021</a:t>
            </a:fld>
            <a:endParaRPr lang="en-US"/>
          </a:p>
        </p:txBody>
      </p:sp>
      <p:sp>
        <p:nvSpPr>
          <p:cNvPr id="5" name="Footer Placeholder 4">
            <a:extLst>
              <a:ext uri="{FF2B5EF4-FFF2-40B4-BE49-F238E27FC236}">
                <a16:creationId xmlns:a16="http://schemas.microsoft.com/office/drawing/2014/main" id="{4164E2DB-8A55-4E03-85CF-F46F2C9051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9D1754-4E0C-4EF9-929A-D1F8399195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2D3735-B09F-48F4-A2F2-3926A432ED93}" type="slidenum">
              <a:rPr lang="en-US" smtClean="0"/>
              <a:t>‹#›</a:t>
            </a:fld>
            <a:endParaRPr lang="en-US"/>
          </a:p>
        </p:txBody>
      </p:sp>
    </p:spTree>
    <p:extLst>
      <p:ext uri="{BB962C8B-B14F-4D97-AF65-F5344CB8AC3E}">
        <p14:creationId xmlns:p14="http://schemas.microsoft.com/office/powerpoint/2010/main" val="1026292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quran.me/tafseer-5202-64.html" TargetMode="External"/><Relationship Id="rId2" Type="http://schemas.openxmlformats.org/officeDocument/2006/relationships/hyperlink" Target="https://equran.me/tafseer-4197-40.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quran.me/tafseer-5643-77.html" TargetMode="External"/><Relationship Id="rId2" Type="http://schemas.openxmlformats.org/officeDocument/2006/relationships/hyperlink" Target="https://equran.me/tafseer-2686-23.html"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quran.me/tafseer-4271-41.html" TargetMode="External"/><Relationship Id="rId2" Type="http://schemas.openxmlformats.org/officeDocument/2006/relationships/hyperlink" Target="https://equran.me/tafseer-3252-27.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quran.me/tafseer-483-3.html" TargetMode="External"/><Relationship Id="rId2" Type="http://schemas.openxmlformats.org/officeDocument/2006/relationships/hyperlink" Target="https://equran.me/tafseer-171-2.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quran.me/tafseer-3673-35.html" TargetMode="External"/><Relationship Id="rId2" Type="http://schemas.openxmlformats.org/officeDocument/2006/relationships/hyperlink" Target="https://equran.me/tafseer-3498-31.html" TargetMode="External"/><Relationship Id="rId1" Type="http://schemas.openxmlformats.org/officeDocument/2006/relationships/slideLayout" Target="../slideLayouts/slideLayout2.xml"/><Relationship Id="rId4" Type="http://schemas.openxmlformats.org/officeDocument/2006/relationships/hyperlink" Target="https://equran.me/tafseer-4063-39.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equran.me/tafseer-3609-34.html" TargetMode="External"/><Relationship Id="rId2" Type="http://schemas.openxmlformats.org/officeDocument/2006/relationships/hyperlink" Target="https://equran.me/tafseer-1425-10.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quran.me/tafseer-1970-16.html" TargetMode="External"/><Relationship Id="rId2" Type="http://schemas.openxmlformats.org/officeDocument/2006/relationships/hyperlink" Target="https://equran.me/tafseer-1421-10.html" TargetMode="External"/><Relationship Id="rId1" Type="http://schemas.openxmlformats.org/officeDocument/2006/relationships/slideLayout" Target="../slideLayouts/slideLayout2.xml"/><Relationship Id="rId5" Type="http://schemas.openxmlformats.org/officeDocument/2006/relationships/hyperlink" Target="https://equran.me/tafseer-4262-41.html" TargetMode="External"/><Relationship Id="rId4" Type="http://schemas.openxmlformats.org/officeDocument/2006/relationships/hyperlink" Target="https://equran.me/tafseer-2111-17.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equran.me/tafseer-4560-47.html" TargetMode="External"/><Relationship Id="rId2" Type="http://schemas.openxmlformats.org/officeDocument/2006/relationships/hyperlink" Target="https://equran.me/tafseer-1742-13.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lhabbal.info/dr.mjami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quran.me/tafseer-4701-51.html" TargetMode="External"/><Relationship Id="rId2" Type="http://schemas.openxmlformats.org/officeDocument/2006/relationships/hyperlink" Target="https://equran.me/tafseer-1542-11.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quran.me/tafseer-342-3.html" TargetMode="External"/><Relationship Id="rId2" Type="http://schemas.openxmlformats.org/officeDocument/2006/relationships/hyperlink" Target="https://equran.me/tafseer-779-5.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equran.me/tafseer-342-3.html" TargetMode="External"/><Relationship Id="rId2" Type="http://schemas.openxmlformats.org/officeDocument/2006/relationships/hyperlink" Target="https://equran.me/tafseer-343-3.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equran.me/tafseer-343-3.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equran.me/tafseer-3235-27.html" TargetMode="External"/><Relationship Id="rId2" Type="http://schemas.openxmlformats.org/officeDocument/2006/relationships/hyperlink" Target="https://equran.me/tafseer-2038-17.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quran.me/tafseer-4081-39.html" TargetMode="External"/><Relationship Id="rId2" Type="http://schemas.openxmlformats.org/officeDocument/2006/relationships/hyperlink" Target="https://equran.me/tafseer-1889-15.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quran.me/tafseer-311-3.html" TargetMode="External"/><Relationship Id="rId2" Type="http://schemas.openxmlformats.org/officeDocument/2006/relationships/hyperlink" Target="https://equran.me/tafseer-299-3.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quran.me/tafseer-206-2.html" TargetMode="External"/><Relationship Id="rId2" Type="http://schemas.openxmlformats.org/officeDocument/2006/relationships/hyperlink" Target="https://equran.me/tafseer-5495-73.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quran.me/tafseer-675-5.html" TargetMode="External"/><Relationship Id="rId2" Type="http://schemas.openxmlformats.org/officeDocument/2006/relationships/hyperlink" Target="https://equran.me/tafseer-536-4.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quran.me/tafseer-2016-16.html" TargetMode="External"/><Relationship Id="rId2" Type="http://schemas.openxmlformats.org/officeDocument/2006/relationships/hyperlink" Target="https://equran.me/tafseer-180-2.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03F20-5FFD-4569-992A-D7307E46E15A}"/>
              </a:ext>
            </a:extLst>
          </p:cNvPr>
          <p:cNvSpPr>
            <a:spLocks noGrp="1"/>
          </p:cNvSpPr>
          <p:nvPr>
            <p:ph type="ctrTitle"/>
          </p:nvPr>
        </p:nvSpPr>
        <p:spPr/>
        <p:txBody>
          <a:bodyPr>
            <a:normAutofit fontScale="90000"/>
          </a:bodyPr>
          <a:lstStyle/>
          <a:p>
            <a:pPr rtl="1"/>
            <a:r>
              <a:rPr lang="ar-SA" dirty="0"/>
              <a:t>(</a:t>
            </a:r>
            <a:r>
              <a:rPr lang="ar-SA" dirty="0">
                <a:solidFill>
                  <a:srgbClr val="FF0000"/>
                </a:solidFill>
              </a:rPr>
              <a:t>وقفات تدبرية علمية </a:t>
            </a:r>
            <a:br>
              <a:rPr lang="ar-SA" dirty="0">
                <a:solidFill>
                  <a:srgbClr val="FF0000"/>
                </a:solidFill>
              </a:rPr>
            </a:br>
            <a:r>
              <a:rPr lang="ar-SA" dirty="0">
                <a:solidFill>
                  <a:srgbClr val="FF0000"/>
                </a:solidFill>
              </a:rPr>
              <a:t>من</a:t>
            </a:r>
            <a:br>
              <a:rPr lang="en-US" dirty="0">
                <a:solidFill>
                  <a:srgbClr val="FF0000"/>
                </a:solidFill>
              </a:rPr>
            </a:br>
            <a:r>
              <a:rPr lang="ar-SA" dirty="0">
                <a:solidFill>
                  <a:srgbClr val="FF0000"/>
                </a:solidFill>
              </a:rPr>
              <a:t> آيات المثاني القرآنية</a:t>
            </a:r>
            <a:r>
              <a:rPr lang="ar-SA" dirty="0"/>
              <a:t>)</a:t>
            </a:r>
            <a:endParaRPr lang="en-US" dirty="0"/>
          </a:p>
        </p:txBody>
      </p:sp>
      <p:sp>
        <p:nvSpPr>
          <p:cNvPr id="3" name="Subtitle 2">
            <a:extLst>
              <a:ext uri="{FF2B5EF4-FFF2-40B4-BE49-F238E27FC236}">
                <a16:creationId xmlns:a16="http://schemas.microsoft.com/office/drawing/2014/main" id="{3B823FB1-2487-4830-9536-FCE83F003DE3}"/>
              </a:ext>
            </a:extLst>
          </p:cNvPr>
          <p:cNvSpPr>
            <a:spLocks noGrp="1"/>
          </p:cNvSpPr>
          <p:nvPr>
            <p:ph type="subTitle" idx="1"/>
          </p:nvPr>
        </p:nvSpPr>
        <p:spPr>
          <a:xfrm>
            <a:off x="1664676" y="4327215"/>
            <a:ext cx="9144000" cy="1655762"/>
          </a:xfrm>
        </p:spPr>
        <p:txBody>
          <a:bodyPr>
            <a:normAutofit/>
          </a:bodyPr>
          <a:lstStyle/>
          <a:p>
            <a:r>
              <a:rPr lang="ar-SA" sz="4000" dirty="0"/>
              <a:t>استنباطا من قوله تعالى: </a:t>
            </a:r>
          </a:p>
        </p:txBody>
      </p:sp>
      <p:sp>
        <p:nvSpPr>
          <p:cNvPr id="7" name="Rectangle 6">
            <a:extLst>
              <a:ext uri="{FF2B5EF4-FFF2-40B4-BE49-F238E27FC236}">
                <a16:creationId xmlns:a16="http://schemas.microsoft.com/office/drawing/2014/main" id="{227FBE5F-AD4F-41FA-8E93-F6CE5D57677F}"/>
              </a:ext>
            </a:extLst>
          </p:cNvPr>
          <p:cNvSpPr/>
          <p:nvPr/>
        </p:nvSpPr>
        <p:spPr>
          <a:xfrm>
            <a:off x="1664676" y="5155096"/>
            <a:ext cx="9308123" cy="1077218"/>
          </a:xfrm>
          <a:prstGeom prst="rect">
            <a:avLst/>
          </a:prstGeom>
        </p:spPr>
        <p:txBody>
          <a:bodyPr wrap="square">
            <a:spAutoFit/>
          </a:bodyPr>
          <a:lstStyle/>
          <a:p>
            <a:pPr algn="ctr" rtl="1"/>
            <a:r>
              <a:rPr lang="ar-SA" sz="3200" b="1" dirty="0"/>
              <a:t>(</a:t>
            </a:r>
            <a:r>
              <a:rPr lang="ar-SA" sz="3200" b="1" dirty="0">
                <a:solidFill>
                  <a:srgbClr val="FF0000"/>
                </a:solidFill>
              </a:rPr>
              <a:t>اللَّهُ نَزَّلَ أَحْسَنَ الْحَدِيثِ كِتَابًا مُتَشَابِهًا مَثَانِيَ) </a:t>
            </a:r>
          </a:p>
          <a:p>
            <a:pPr algn="ctr" rtl="1"/>
            <a:r>
              <a:rPr lang="ar-SA" sz="3200" b="1" dirty="0"/>
              <a:t>سورة الزمر من الآية 23</a:t>
            </a:r>
          </a:p>
        </p:txBody>
      </p:sp>
    </p:spTree>
    <p:extLst>
      <p:ext uri="{BB962C8B-B14F-4D97-AF65-F5344CB8AC3E}">
        <p14:creationId xmlns:p14="http://schemas.microsoft.com/office/powerpoint/2010/main" val="3201570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AA9F0-4FE8-4F47-8D3D-7BD653FDFB26}"/>
              </a:ext>
            </a:extLst>
          </p:cNvPr>
          <p:cNvSpPr>
            <a:spLocks noGrp="1"/>
          </p:cNvSpPr>
          <p:nvPr>
            <p:ph type="title"/>
          </p:nvPr>
        </p:nvSpPr>
        <p:spPr/>
        <p:txBody>
          <a:bodyPr/>
          <a:lstStyle/>
          <a:p>
            <a:pPr algn="ctr" rtl="1"/>
            <a:r>
              <a:rPr lang="ar-SA" dirty="0"/>
              <a:t>العبارة (</a:t>
            </a:r>
            <a:r>
              <a:rPr lang="ar-SA" dirty="0">
                <a:solidFill>
                  <a:srgbClr val="FF0000"/>
                </a:solidFill>
              </a:rPr>
              <a:t>وصوركم فأحسن صوركم</a:t>
            </a:r>
            <a:r>
              <a:rPr lang="ar-SA" dirty="0"/>
              <a:t>)</a:t>
            </a:r>
            <a:br>
              <a:rPr lang="ar-SA" dirty="0"/>
            </a:br>
            <a:endParaRPr lang="en-US" dirty="0"/>
          </a:p>
        </p:txBody>
      </p:sp>
      <p:sp>
        <p:nvSpPr>
          <p:cNvPr id="3" name="Content Placeholder 2">
            <a:extLst>
              <a:ext uri="{FF2B5EF4-FFF2-40B4-BE49-F238E27FC236}">
                <a16:creationId xmlns:a16="http://schemas.microsoft.com/office/drawing/2014/main" id="{9FDA1867-99AA-408F-9A4E-4D183FC9C49A}"/>
              </a:ext>
            </a:extLst>
          </p:cNvPr>
          <p:cNvSpPr>
            <a:spLocks noGrp="1"/>
          </p:cNvSpPr>
          <p:nvPr>
            <p:ph idx="1"/>
          </p:nvPr>
        </p:nvSpPr>
        <p:spPr/>
        <p:txBody>
          <a:bodyPr/>
          <a:lstStyle/>
          <a:p>
            <a:pPr algn="r" rtl="1"/>
            <a:r>
              <a:rPr lang="ar-SA" dirty="0"/>
              <a:t>وردت هذه العبارة في آيتين مختلفتين:</a:t>
            </a:r>
          </a:p>
          <a:p>
            <a:pPr marL="0" indent="0" algn="r" rtl="1">
              <a:buNone/>
            </a:pPr>
            <a:endParaRPr lang="ar-SA" dirty="0"/>
          </a:p>
          <a:p>
            <a:pPr algn="r" rtl="1"/>
            <a:r>
              <a:rPr lang="ar-SA" dirty="0"/>
              <a:t>أولا: غافر:</a:t>
            </a:r>
          </a:p>
          <a:p>
            <a:pPr marL="0" indent="0" algn="r" rtl="1">
              <a:buNone/>
            </a:pPr>
            <a:endParaRPr lang="ar-SA" dirty="0"/>
          </a:p>
          <a:p>
            <a:pPr marL="0" indent="0" algn="r" rtl="1">
              <a:buNone/>
            </a:pPr>
            <a:endParaRPr lang="ar-SA" dirty="0"/>
          </a:p>
          <a:p>
            <a:pPr algn="r" rtl="1"/>
            <a:r>
              <a:rPr lang="ar-SA" dirty="0"/>
              <a:t>ثانيا: التغابن :</a:t>
            </a:r>
          </a:p>
          <a:p>
            <a:pPr algn="r" rtl="1"/>
            <a:endParaRPr lang="en-US" dirty="0"/>
          </a:p>
        </p:txBody>
      </p:sp>
      <p:sp>
        <p:nvSpPr>
          <p:cNvPr id="4" name="Rectangle 1">
            <a:extLst>
              <a:ext uri="{FF2B5EF4-FFF2-40B4-BE49-F238E27FC236}">
                <a16:creationId xmlns:a16="http://schemas.microsoft.com/office/drawing/2014/main" id="{E08D1E93-F5F3-4C82-8985-ACAB2E51E240}"/>
              </a:ext>
            </a:extLst>
          </p:cNvPr>
          <p:cNvSpPr>
            <a:spLocks noChangeArrowheads="1"/>
          </p:cNvSpPr>
          <p:nvPr/>
        </p:nvSpPr>
        <p:spPr bwMode="auto">
          <a:xfrm>
            <a:off x="444500" y="2733813"/>
            <a:ext cx="92075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8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اللَّهُ الَّذِي جَعَلَ لَكُمُ الْأَرْضَ قَرَارًا وَالسَّمَاءَ بِنَاءً </a:t>
            </a:r>
            <a:r>
              <a:rPr kumimoji="0" lang="ar-SA" altLang="en-US" sz="28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وَصَوَّرَكُمْ فَأَحْسَنَ صُوَرَكُمْ </a:t>
            </a:r>
            <a:r>
              <a:rPr kumimoji="0" lang="ar-SA" altLang="en-US" sz="28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وَرَزَقَكُمْ مِنَ الطَّيِّبَاتِ ۚ ذَٰلِكُمُ اللَّهُ رَبُّكُمْ ۖ فَتَبَارَكَ اللَّهُ رَبُّ الْعَالَمِينَ</a:t>
            </a:r>
            <a:r>
              <a:rPr kumimoji="0" lang="en-US" altLang="en-US" sz="2800" b="0" i="0" u="none" strike="noStrike" cap="none" normalizeH="0" baseline="0" dirty="0">
                <a:ln>
                  <a:noFill/>
                </a:ln>
                <a:effectLst/>
                <a:latin typeface="Arial" panose="020B0604020202020204" pitchFamily="34" charset="0"/>
              </a:rPr>
              <a:t> ﴿64﴾ </a:t>
            </a:r>
          </a:p>
        </p:txBody>
      </p:sp>
      <p:sp>
        <p:nvSpPr>
          <p:cNvPr id="5" name="Rectangle 2">
            <a:extLst>
              <a:ext uri="{FF2B5EF4-FFF2-40B4-BE49-F238E27FC236}">
                <a16:creationId xmlns:a16="http://schemas.microsoft.com/office/drawing/2014/main" id="{6E686F8B-8C50-4994-A03A-63AE57C23DE9}"/>
              </a:ext>
            </a:extLst>
          </p:cNvPr>
          <p:cNvSpPr>
            <a:spLocks noChangeArrowheads="1"/>
          </p:cNvSpPr>
          <p:nvPr/>
        </p:nvSpPr>
        <p:spPr bwMode="auto">
          <a:xfrm>
            <a:off x="127000" y="4378444"/>
            <a:ext cx="90805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8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خَلَقَ السَّمَاوَاتِ وَالْأَرْضَ بِالْحَقِّ </a:t>
            </a:r>
            <a:r>
              <a:rPr kumimoji="0" lang="ar-SA" altLang="en-US" sz="28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وَصَوَّرَكُمْ فَأَحْسَنَ صُوَرَكُمْ </a:t>
            </a:r>
            <a:r>
              <a:rPr kumimoji="0" lang="ar-SA" altLang="en-US" sz="28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وَإِلَيْهِ الْمَصِيرُ</a:t>
            </a:r>
            <a:r>
              <a:rPr kumimoji="0" lang="en-US" altLang="en-US" sz="2800" b="0" i="0" u="none" strike="noStrike" cap="none" normalizeH="0" baseline="0" dirty="0">
                <a:ln>
                  <a:noFill/>
                </a:ln>
                <a:effectLst/>
                <a:latin typeface="Arial" panose="020B0604020202020204" pitchFamily="34" charset="0"/>
              </a:rPr>
              <a:t> ﴿3﴾ </a:t>
            </a:r>
          </a:p>
        </p:txBody>
      </p:sp>
    </p:spTree>
    <p:extLst>
      <p:ext uri="{BB962C8B-B14F-4D97-AF65-F5344CB8AC3E}">
        <p14:creationId xmlns:p14="http://schemas.microsoft.com/office/powerpoint/2010/main" val="2395729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034B7-0D36-49D5-8271-DF230DFE8B06}"/>
              </a:ext>
            </a:extLst>
          </p:cNvPr>
          <p:cNvSpPr>
            <a:spLocks noGrp="1"/>
          </p:cNvSpPr>
          <p:nvPr>
            <p:ph type="title"/>
          </p:nvPr>
        </p:nvSpPr>
        <p:spPr/>
        <p:txBody>
          <a:bodyPr/>
          <a:lstStyle/>
          <a:p>
            <a:pPr algn="ctr" rtl="1"/>
            <a:r>
              <a:rPr lang="ar-IQ" dirty="0">
                <a:solidFill>
                  <a:srgbClr val="FF0000"/>
                </a:solidFill>
              </a:rPr>
              <a:t>النسبة الذهبية في</a:t>
            </a:r>
            <a:r>
              <a:rPr lang="ar-SA" dirty="0">
                <a:solidFill>
                  <a:srgbClr val="FF0000"/>
                </a:solidFill>
              </a:rPr>
              <a:t> جسم</a:t>
            </a:r>
            <a:r>
              <a:rPr lang="ar-IQ" dirty="0">
                <a:solidFill>
                  <a:srgbClr val="FF0000"/>
                </a:solidFill>
              </a:rPr>
              <a:t> الانسان</a:t>
            </a:r>
            <a:endParaRPr lang="en-US" dirty="0"/>
          </a:p>
        </p:txBody>
      </p:sp>
      <p:pic>
        <p:nvPicPr>
          <p:cNvPr id="4" name="Content Placeholder 3">
            <a:extLst>
              <a:ext uri="{FF2B5EF4-FFF2-40B4-BE49-F238E27FC236}">
                <a16:creationId xmlns:a16="http://schemas.microsoft.com/office/drawing/2014/main" id="{494A851B-74C5-479F-8532-1BE1BAA1A530}"/>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58457" y="2062478"/>
            <a:ext cx="6072521" cy="3868261"/>
          </a:xfrm>
          <a:prstGeom prst="rect">
            <a:avLst/>
          </a:prstGeom>
        </p:spPr>
      </p:pic>
      <p:sp>
        <p:nvSpPr>
          <p:cNvPr id="8" name="TextBox 7">
            <a:extLst>
              <a:ext uri="{FF2B5EF4-FFF2-40B4-BE49-F238E27FC236}">
                <a16:creationId xmlns:a16="http://schemas.microsoft.com/office/drawing/2014/main" id="{AA3C3B7A-20D4-4B45-8282-D09C1753D068}"/>
              </a:ext>
            </a:extLst>
          </p:cNvPr>
          <p:cNvSpPr txBox="1"/>
          <p:nvPr/>
        </p:nvSpPr>
        <p:spPr>
          <a:xfrm>
            <a:off x="6096000" y="1980673"/>
            <a:ext cx="6001703" cy="4031873"/>
          </a:xfrm>
          <a:prstGeom prst="rect">
            <a:avLst/>
          </a:prstGeom>
          <a:noFill/>
        </p:spPr>
        <p:txBody>
          <a:bodyPr wrap="square">
            <a:spAutoFit/>
          </a:bodyPr>
          <a:lstStyle/>
          <a:p>
            <a:pPr marL="0" indent="0" algn="r" rtl="1">
              <a:buNone/>
            </a:pPr>
            <a:r>
              <a:rPr lang="ar-SA" sz="3200" dirty="0"/>
              <a:t>الاولى في سورة </a:t>
            </a:r>
            <a:r>
              <a:rPr lang="ar-SA" sz="3200" dirty="0" err="1"/>
              <a:t>سورة</a:t>
            </a:r>
            <a:r>
              <a:rPr lang="ar-SA" sz="3200" dirty="0"/>
              <a:t> غافر ورقمها في المصحف (40) </a:t>
            </a:r>
          </a:p>
          <a:p>
            <a:pPr marL="0" indent="0" algn="r" rtl="1">
              <a:buNone/>
            </a:pPr>
            <a:r>
              <a:rPr lang="ar-SA" sz="3200" dirty="0"/>
              <a:t>الثانية في سورة التغابن ورقمها في المصحف (64) </a:t>
            </a:r>
          </a:p>
          <a:p>
            <a:pPr marL="0" indent="0" algn="r" rtl="1">
              <a:buNone/>
            </a:pPr>
            <a:endParaRPr lang="ar-SA" sz="3200" dirty="0"/>
          </a:p>
          <a:p>
            <a:pPr marL="0" indent="0" algn="r" rtl="1">
              <a:buNone/>
            </a:pPr>
            <a:r>
              <a:rPr lang="ar-SA" sz="3200" dirty="0">
                <a:solidFill>
                  <a:srgbClr val="FF0000"/>
                </a:solidFill>
              </a:rPr>
              <a:t>40 + 64 = 104</a:t>
            </a:r>
          </a:p>
          <a:p>
            <a:pPr marL="0" indent="0" algn="r" rtl="1">
              <a:buNone/>
            </a:pPr>
            <a:r>
              <a:rPr lang="ar-SA" sz="3200" dirty="0">
                <a:solidFill>
                  <a:srgbClr val="FF0000"/>
                </a:solidFill>
              </a:rPr>
              <a:t>104 ÷ 64 = 1.625</a:t>
            </a:r>
          </a:p>
          <a:p>
            <a:pPr marL="0" indent="0" algn="r" rtl="1">
              <a:buNone/>
            </a:pPr>
            <a:r>
              <a:rPr lang="ar-SA" sz="3200" dirty="0">
                <a:solidFill>
                  <a:srgbClr val="FF0000"/>
                </a:solidFill>
              </a:rPr>
              <a:t>64 ÷ 40 = 1.600</a:t>
            </a:r>
          </a:p>
        </p:txBody>
      </p:sp>
    </p:spTree>
    <p:extLst>
      <p:ext uri="{BB962C8B-B14F-4D97-AF65-F5344CB8AC3E}">
        <p14:creationId xmlns:p14="http://schemas.microsoft.com/office/powerpoint/2010/main" val="1089334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3F7DB-4459-4766-9CAA-86BE267D56E4}"/>
              </a:ext>
            </a:extLst>
          </p:cNvPr>
          <p:cNvSpPr>
            <a:spLocks noGrp="1"/>
          </p:cNvSpPr>
          <p:nvPr>
            <p:ph type="title"/>
          </p:nvPr>
        </p:nvSpPr>
        <p:spPr/>
        <p:txBody>
          <a:bodyPr/>
          <a:lstStyle/>
          <a:p>
            <a:pPr algn="ctr" rtl="1"/>
            <a:r>
              <a:rPr lang="ar-SA" dirty="0"/>
              <a:t>عبارة (</a:t>
            </a:r>
            <a:r>
              <a:rPr lang="ar-SA" dirty="0">
                <a:solidFill>
                  <a:srgbClr val="FF0000"/>
                </a:solidFill>
              </a:rPr>
              <a:t>في قرار مكين</a:t>
            </a:r>
            <a:r>
              <a:rPr lang="ar-SA" dirty="0"/>
              <a:t>)</a:t>
            </a:r>
            <a:endParaRPr lang="en-US" dirty="0"/>
          </a:p>
        </p:txBody>
      </p:sp>
      <p:sp>
        <p:nvSpPr>
          <p:cNvPr id="3" name="Content Placeholder 2">
            <a:extLst>
              <a:ext uri="{FF2B5EF4-FFF2-40B4-BE49-F238E27FC236}">
                <a16:creationId xmlns:a16="http://schemas.microsoft.com/office/drawing/2014/main" id="{E93D1A47-23EC-40A5-9C23-70259A85A1E0}"/>
              </a:ext>
            </a:extLst>
          </p:cNvPr>
          <p:cNvSpPr>
            <a:spLocks noGrp="1"/>
          </p:cNvSpPr>
          <p:nvPr>
            <p:ph idx="1"/>
          </p:nvPr>
        </p:nvSpPr>
        <p:spPr/>
        <p:txBody>
          <a:bodyPr/>
          <a:lstStyle/>
          <a:p>
            <a:pPr marL="0" indent="0" algn="r" rtl="1">
              <a:buNone/>
            </a:pPr>
            <a:r>
              <a:rPr lang="ar-SA" dirty="0"/>
              <a:t>وردت في آيتين كريمتين:</a:t>
            </a:r>
          </a:p>
          <a:p>
            <a:pPr algn="r" rtl="1"/>
            <a:r>
              <a:rPr lang="ar-SA" dirty="0"/>
              <a:t>المؤمنون:</a:t>
            </a:r>
          </a:p>
          <a:p>
            <a:pPr marL="0" indent="0" algn="r" rtl="1">
              <a:buNone/>
            </a:pPr>
            <a:endParaRPr lang="ar-SA" dirty="0"/>
          </a:p>
          <a:p>
            <a:pPr algn="r" rtl="1"/>
            <a:r>
              <a:rPr lang="ar-SA" dirty="0"/>
              <a:t>المرسلات: </a:t>
            </a:r>
            <a:endParaRPr lang="en-US" dirty="0"/>
          </a:p>
        </p:txBody>
      </p:sp>
      <p:sp>
        <p:nvSpPr>
          <p:cNvPr id="5" name="Rectangle 2">
            <a:extLst>
              <a:ext uri="{FF2B5EF4-FFF2-40B4-BE49-F238E27FC236}">
                <a16:creationId xmlns:a16="http://schemas.microsoft.com/office/drawing/2014/main" id="{4E699699-D232-4C42-A591-B036E1F08A7E}"/>
              </a:ext>
            </a:extLst>
          </p:cNvPr>
          <p:cNvSpPr>
            <a:spLocks noChangeArrowheads="1"/>
          </p:cNvSpPr>
          <p:nvPr/>
        </p:nvSpPr>
        <p:spPr bwMode="auto">
          <a:xfrm>
            <a:off x="4479235" y="1710122"/>
            <a:ext cx="498281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endParaRPr kumimoji="0" lang="en-US" altLang="en-US" sz="4000" b="0" i="0" u="none" strike="noStrike" cap="none" normalizeH="0" baseline="0" dirty="0">
              <a:ln>
                <a:noFill/>
              </a:ln>
              <a:effectLst/>
              <a:latin typeface="Arial" panose="020B0604020202020204"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altLang="en-US" sz="28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ثُمَّ </a:t>
            </a:r>
            <a:r>
              <a:rPr kumimoji="0" lang="ar-SA" altLang="en-US" sz="32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جَعَلْنَاهُ</a:t>
            </a:r>
            <a:r>
              <a:rPr kumimoji="0" lang="ar-SA" altLang="en-US" sz="28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a:t>
            </a:r>
            <a:r>
              <a:rPr kumimoji="0" lang="ar-SA" altLang="en-US" sz="32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نُطْفَةً</a:t>
            </a:r>
            <a:r>
              <a:rPr kumimoji="0" lang="ar-SA" altLang="en-US" sz="28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a:t>
            </a:r>
            <a:r>
              <a:rPr kumimoji="0" lang="ar-SA" altLang="en-US" sz="28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فِي قَرَارٍ مَك</a:t>
            </a:r>
            <a:r>
              <a:rPr kumimoji="0" lang="ar-SA" altLang="en-US" sz="2800" b="1"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a:t>
            </a:r>
            <a:r>
              <a:rPr kumimoji="0" lang="ar-SA" altLang="en-US" sz="28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ينٍ</a:t>
            </a:r>
            <a:r>
              <a:rPr kumimoji="0" lang="en-US" altLang="en-US" sz="2800" b="1" i="0" u="none" strike="noStrike" cap="none" normalizeH="0" baseline="0" dirty="0">
                <a:ln>
                  <a:noFill/>
                </a:ln>
                <a:effectLst/>
                <a:latin typeface="Arial" panose="020B0604020202020204" pitchFamily="34" charset="0"/>
              </a:rPr>
              <a:t> </a:t>
            </a:r>
            <a:r>
              <a:rPr kumimoji="0" lang="en-US" altLang="en-US" sz="2800" b="0" i="0" u="none" strike="noStrike" cap="none" normalizeH="0" baseline="0" dirty="0">
                <a:ln>
                  <a:noFill/>
                </a:ln>
                <a:effectLst/>
                <a:latin typeface="Arial" panose="020B0604020202020204" pitchFamily="34" charset="0"/>
              </a:rPr>
              <a:t>﴿13﴾ </a:t>
            </a:r>
          </a:p>
          <a:p>
            <a:pPr marL="0" marR="0" lvl="0" indent="0" algn="just" defTabSz="914400" rtl="1"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effectLst/>
              <a:latin typeface="Arial" panose="020B0604020202020204" pitchFamily="34" charset="0"/>
            </a:endParaRPr>
          </a:p>
        </p:txBody>
      </p:sp>
      <p:sp>
        <p:nvSpPr>
          <p:cNvPr id="6" name="Rectangle 3">
            <a:extLst>
              <a:ext uri="{FF2B5EF4-FFF2-40B4-BE49-F238E27FC236}">
                <a16:creationId xmlns:a16="http://schemas.microsoft.com/office/drawing/2014/main" id="{B1015F88-9C3A-4DA0-AAFE-B10E3B327206}"/>
              </a:ext>
            </a:extLst>
          </p:cNvPr>
          <p:cNvSpPr>
            <a:spLocks noChangeArrowheads="1"/>
          </p:cNvSpPr>
          <p:nvPr/>
        </p:nvSpPr>
        <p:spPr bwMode="auto">
          <a:xfrm>
            <a:off x="5469835" y="2762610"/>
            <a:ext cx="3992217"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effectLst/>
              <a:latin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800" b="0" i="0" u="sng"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فَجَعَلْنَاهُ </a:t>
            </a:r>
            <a:r>
              <a:rPr kumimoji="0" lang="ar-SA" altLang="en-US" sz="2800" b="0" i="0" u="sng"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فِي </a:t>
            </a:r>
            <a:r>
              <a:rPr kumimoji="0" lang="ar-SA" altLang="en-US" sz="3200" b="1" i="0" u="sng"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قَر</a:t>
            </a:r>
            <a:r>
              <a:rPr kumimoji="0" lang="ar-SA" altLang="en-US" sz="3200" b="1" i="0"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t>
            </a:r>
            <a:r>
              <a:rPr kumimoji="0" lang="ar-SA" altLang="en-US" sz="3200" b="1" i="0" u="sng"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ارٍ</a:t>
            </a:r>
            <a:r>
              <a:rPr kumimoji="0" lang="ar-SA" altLang="en-US" sz="2800" b="1" i="0" u="sng"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مَكِينٍ</a:t>
            </a:r>
            <a:r>
              <a:rPr kumimoji="0" lang="en-US" altLang="en-US" sz="2800" b="1" i="0" u="sng" strike="noStrike" cap="none" normalizeH="0" baseline="0" dirty="0">
                <a:ln>
                  <a:noFill/>
                </a:ln>
                <a:solidFill>
                  <a:srgbClr val="FF0000"/>
                </a:solidFill>
                <a:effectLst/>
                <a:latin typeface="Arial" panose="020B0604020202020204" pitchFamily="34" charset="0"/>
              </a:rPr>
              <a:t> </a:t>
            </a:r>
            <a:r>
              <a:rPr kumimoji="0" lang="en-US" altLang="en-US" sz="2800" b="0" i="0" u="none" strike="noStrike" cap="none" normalizeH="0" baseline="0" dirty="0">
                <a:ln>
                  <a:noFill/>
                </a:ln>
                <a:effectLst/>
                <a:latin typeface="Arial" panose="020B0604020202020204" pitchFamily="34" charset="0"/>
              </a:rPr>
              <a:t>﴿21﴾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effectLst/>
              <a:latin typeface="Arial" panose="020B0604020202020204" pitchFamily="34" charset="0"/>
            </a:endParaRPr>
          </a:p>
        </p:txBody>
      </p:sp>
      <p:pic>
        <p:nvPicPr>
          <p:cNvPr id="7" name="Picture 6" descr="A picture containing text, food, plate&#10;&#10;Description automatically generated">
            <a:extLst>
              <a:ext uri="{FF2B5EF4-FFF2-40B4-BE49-F238E27FC236}">
                <a16:creationId xmlns:a16="http://schemas.microsoft.com/office/drawing/2014/main" id="{496FE0F0-42A5-4616-8230-89C59092475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862" y="3429000"/>
            <a:ext cx="5245846" cy="2841279"/>
          </a:xfrm>
          <a:prstGeom prst="rect">
            <a:avLst/>
          </a:prstGeom>
        </p:spPr>
      </p:pic>
    </p:spTree>
    <p:extLst>
      <p:ext uri="{BB962C8B-B14F-4D97-AF65-F5344CB8AC3E}">
        <p14:creationId xmlns:p14="http://schemas.microsoft.com/office/powerpoint/2010/main" val="812113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881FE-54A0-4167-BDDB-29E72A776593}"/>
              </a:ext>
            </a:extLst>
          </p:cNvPr>
          <p:cNvSpPr>
            <a:spLocks noGrp="1"/>
          </p:cNvSpPr>
          <p:nvPr>
            <p:ph type="title"/>
          </p:nvPr>
        </p:nvSpPr>
        <p:spPr/>
        <p:txBody>
          <a:bodyPr>
            <a:noAutofit/>
          </a:bodyPr>
          <a:lstStyle/>
          <a:p>
            <a:pPr algn="ctr"/>
            <a:r>
              <a:rPr lang="ar-SA" sz="3600" b="1" dirty="0">
                <a:solidFill>
                  <a:srgbClr val="FF0000"/>
                </a:solidFill>
              </a:rPr>
              <a:t> النسبة الذهبية على مستوى رقم الآية للعبارة المقصودة</a:t>
            </a:r>
            <a:br>
              <a:rPr lang="ar-SA" sz="3600" b="1" dirty="0">
                <a:solidFill>
                  <a:srgbClr val="FF0000"/>
                </a:solidFill>
              </a:rPr>
            </a:br>
            <a:r>
              <a:rPr lang="ar-SA" sz="3600" b="1" dirty="0"/>
              <a:t> قوله تعالى: (</a:t>
            </a:r>
            <a:r>
              <a:rPr lang="ar-SA" sz="3600" b="1" dirty="0">
                <a:solidFill>
                  <a:srgbClr val="FF0000"/>
                </a:solidFill>
              </a:rPr>
              <a:t> في قرار مكين</a:t>
            </a:r>
            <a:r>
              <a:rPr lang="ar-SA" sz="3600" b="1" dirty="0"/>
              <a:t>)</a:t>
            </a:r>
            <a:br>
              <a:rPr lang="ar-SA" sz="3600" b="1" dirty="0"/>
            </a:br>
            <a:endParaRPr lang="en-US" sz="3600" dirty="0"/>
          </a:p>
        </p:txBody>
      </p:sp>
      <p:pic>
        <p:nvPicPr>
          <p:cNvPr id="4" name="Content Placeholder 3">
            <a:extLst>
              <a:ext uri="{FF2B5EF4-FFF2-40B4-BE49-F238E27FC236}">
                <a16:creationId xmlns:a16="http://schemas.microsoft.com/office/drawing/2014/main" id="{8764C526-50F7-4D54-8C7A-457FC3CA87B5}"/>
              </a:ext>
            </a:extLst>
          </p:cNvPr>
          <p:cNvPicPr>
            <a:picLocks noGrp="1" noChangeAspect="1"/>
          </p:cNvPicPr>
          <p:nvPr>
            <p:ph idx="1"/>
          </p:nvPr>
        </p:nvPicPr>
        <p:blipFill>
          <a:blip r:embed="rId2" cstate="print"/>
          <a:stretch>
            <a:fillRect/>
          </a:stretch>
        </p:blipFill>
        <p:spPr>
          <a:xfrm>
            <a:off x="1148291" y="1577499"/>
            <a:ext cx="5984029" cy="4488022"/>
          </a:xfrm>
          <a:prstGeom prst="rect">
            <a:avLst/>
          </a:prstGeom>
        </p:spPr>
      </p:pic>
      <p:sp>
        <p:nvSpPr>
          <p:cNvPr id="6" name="TextBox 5">
            <a:extLst>
              <a:ext uri="{FF2B5EF4-FFF2-40B4-BE49-F238E27FC236}">
                <a16:creationId xmlns:a16="http://schemas.microsoft.com/office/drawing/2014/main" id="{1FDC5F54-A1FA-442D-A79E-7A42D377C6EC}"/>
              </a:ext>
            </a:extLst>
          </p:cNvPr>
          <p:cNvSpPr txBox="1"/>
          <p:nvPr/>
        </p:nvSpPr>
        <p:spPr>
          <a:xfrm>
            <a:off x="3911600" y="2960688"/>
            <a:ext cx="8168640" cy="2554545"/>
          </a:xfrm>
          <a:prstGeom prst="rect">
            <a:avLst/>
          </a:prstGeom>
          <a:noFill/>
        </p:spPr>
        <p:txBody>
          <a:bodyPr wrap="square">
            <a:spAutoFit/>
          </a:bodyPr>
          <a:lstStyle/>
          <a:p>
            <a:pPr marL="0" indent="0" algn="r" rtl="1">
              <a:buNone/>
            </a:pPr>
            <a:r>
              <a:rPr lang="ar-SA" sz="3200" dirty="0"/>
              <a:t>الاولى الآية رقم 13 (سورة المؤمنون)</a:t>
            </a:r>
          </a:p>
          <a:p>
            <a:pPr marL="0" indent="0" algn="r" rtl="1">
              <a:buNone/>
            </a:pPr>
            <a:r>
              <a:rPr lang="ar-SA" sz="3200" dirty="0"/>
              <a:t>الثانية الآية رقم 21 (سورة المرسلات)</a:t>
            </a:r>
          </a:p>
          <a:p>
            <a:pPr algn="r" rtl="1"/>
            <a:r>
              <a:rPr lang="ar-SA" sz="3200" dirty="0">
                <a:solidFill>
                  <a:srgbClr val="FF0000"/>
                </a:solidFill>
              </a:rPr>
              <a:t>21 ÷ 13 = 1.615</a:t>
            </a:r>
          </a:p>
          <a:p>
            <a:pPr marL="0" indent="0" algn="r" rtl="1">
              <a:buNone/>
            </a:pPr>
            <a:r>
              <a:rPr lang="ar-SA" sz="3200" dirty="0">
                <a:solidFill>
                  <a:srgbClr val="FF0000"/>
                </a:solidFill>
              </a:rPr>
              <a:t>21+13= 34</a:t>
            </a:r>
          </a:p>
          <a:p>
            <a:pPr marL="0" indent="0" algn="r" rtl="1">
              <a:buNone/>
            </a:pPr>
            <a:r>
              <a:rPr lang="ar-SA" sz="3200" dirty="0">
                <a:solidFill>
                  <a:srgbClr val="FF0000"/>
                </a:solidFill>
              </a:rPr>
              <a:t>34 ÷ 21 = 1.619 </a:t>
            </a:r>
          </a:p>
        </p:txBody>
      </p:sp>
    </p:spTree>
    <p:extLst>
      <p:ext uri="{BB962C8B-B14F-4D97-AF65-F5344CB8AC3E}">
        <p14:creationId xmlns:p14="http://schemas.microsoft.com/office/powerpoint/2010/main" val="2656937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6C4CB-BBCD-4D68-ABD3-C85E5588124A}"/>
              </a:ext>
            </a:extLst>
          </p:cNvPr>
          <p:cNvSpPr>
            <a:spLocks noGrp="1"/>
          </p:cNvSpPr>
          <p:nvPr>
            <p:ph type="title"/>
          </p:nvPr>
        </p:nvSpPr>
        <p:spPr/>
        <p:txBody>
          <a:bodyPr/>
          <a:lstStyle/>
          <a:p>
            <a:pPr algn="ctr" rtl="1"/>
            <a:r>
              <a:rPr lang="ar-SA" dirty="0"/>
              <a:t>العبارتان (</a:t>
            </a:r>
            <a:r>
              <a:rPr lang="ar-SA" dirty="0">
                <a:solidFill>
                  <a:srgbClr val="FF0000"/>
                </a:solidFill>
              </a:rPr>
              <a:t>سيريكم آياته</a:t>
            </a:r>
            <a:r>
              <a:rPr lang="ar-SA" dirty="0"/>
              <a:t>)،(</a:t>
            </a:r>
            <a:r>
              <a:rPr lang="ar-SA" dirty="0">
                <a:solidFill>
                  <a:srgbClr val="FF0000"/>
                </a:solidFill>
              </a:rPr>
              <a:t>سنريهم آياتنا</a:t>
            </a:r>
            <a:r>
              <a:rPr lang="ar-SA" dirty="0"/>
              <a:t>)</a:t>
            </a:r>
            <a:endParaRPr lang="en-US" dirty="0"/>
          </a:p>
        </p:txBody>
      </p:sp>
      <p:sp>
        <p:nvSpPr>
          <p:cNvPr id="3" name="Content Placeholder 2">
            <a:extLst>
              <a:ext uri="{FF2B5EF4-FFF2-40B4-BE49-F238E27FC236}">
                <a16:creationId xmlns:a16="http://schemas.microsoft.com/office/drawing/2014/main" id="{72D02BAD-7948-4057-BE75-C8E07E70E765}"/>
              </a:ext>
            </a:extLst>
          </p:cNvPr>
          <p:cNvSpPr>
            <a:spLocks noGrp="1"/>
          </p:cNvSpPr>
          <p:nvPr>
            <p:ph idx="1"/>
          </p:nvPr>
        </p:nvSpPr>
        <p:spPr>
          <a:xfrm>
            <a:off x="838200" y="1872803"/>
            <a:ext cx="10515600" cy="4351338"/>
          </a:xfrm>
        </p:spPr>
        <p:txBody>
          <a:bodyPr/>
          <a:lstStyle/>
          <a:p>
            <a:pPr algn="r" rtl="1"/>
            <a:r>
              <a:rPr lang="ar-SA" dirty="0"/>
              <a:t>وردتا في الآيتين الكريمتين:</a:t>
            </a:r>
          </a:p>
          <a:p>
            <a:pPr algn="r" rtl="1"/>
            <a:endParaRPr lang="ar-SA" dirty="0"/>
          </a:p>
          <a:p>
            <a:pPr algn="r" rtl="1"/>
            <a:r>
              <a:rPr lang="ar-SA" dirty="0"/>
              <a:t>أولا: النمل:</a:t>
            </a:r>
          </a:p>
          <a:p>
            <a:pPr algn="r" rtl="1"/>
            <a:endParaRPr lang="ar-SA" dirty="0"/>
          </a:p>
          <a:p>
            <a:pPr algn="r" rtl="1"/>
            <a:endParaRPr lang="ar-SA" dirty="0"/>
          </a:p>
          <a:p>
            <a:pPr algn="r" rtl="1"/>
            <a:r>
              <a:rPr lang="ar-SA" dirty="0"/>
              <a:t>ثانا: فصلت:</a:t>
            </a:r>
          </a:p>
        </p:txBody>
      </p:sp>
      <p:sp>
        <p:nvSpPr>
          <p:cNvPr id="4" name="Rectangle 1">
            <a:extLst>
              <a:ext uri="{FF2B5EF4-FFF2-40B4-BE49-F238E27FC236}">
                <a16:creationId xmlns:a16="http://schemas.microsoft.com/office/drawing/2014/main" id="{D127A3EB-C225-4A73-A527-3447A9B9AE37}"/>
              </a:ext>
            </a:extLst>
          </p:cNvPr>
          <p:cNvSpPr>
            <a:spLocks noChangeArrowheads="1"/>
          </p:cNvSpPr>
          <p:nvPr/>
        </p:nvSpPr>
        <p:spPr bwMode="auto">
          <a:xfrm>
            <a:off x="990600" y="2455986"/>
            <a:ext cx="8393596"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effectLst/>
              <a:latin typeface="Arial" panose="020B0604020202020204"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altLang="en-US" sz="28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وَقُلِ الْحَمْدُ لِلَّهِ </a:t>
            </a:r>
            <a:r>
              <a:rPr kumimoji="0" lang="ar-SA" altLang="en-US" sz="28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سَيُرِيكُمْ آيَاتِهِ </a:t>
            </a:r>
            <a:r>
              <a:rPr kumimoji="0" lang="ar-SA" altLang="en-US" sz="28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فَتَعْرِفُونَهَا ۚ وَمَا رَبُّكَ بِغَافِلٍ عَمَّا تَعْمَلُونَ</a:t>
            </a:r>
            <a:r>
              <a:rPr kumimoji="0" lang="en-US" altLang="en-US" sz="2800" b="0" i="0" u="none" strike="noStrike" cap="none" normalizeH="0" baseline="0" dirty="0">
                <a:ln>
                  <a:noFill/>
                </a:ln>
                <a:effectLst/>
                <a:latin typeface="Arial" panose="020B0604020202020204" pitchFamily="34" charset="0"/>
              </a:rPr>
              <a:t> ﴿93﴾ </a:t>
            </a:r>
          </a:p>
          <a:p>
            <a:pPr marL="0" marR="0" lvl="0" indent="0" algn="just" defTabSz="914400" rtl="1"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effectLst/>
              <a:latin typeface="Arial" panose="020B0604020202020204" pitchFamily="34" charset="0"/>
            </a:endParaRPr>
          </a:p>
        </p:txBody>
      </p:sp>
      <p:sp>
        <p:nvSpPr>
          <p:cNvPr id="5" name="Rectangle 2">
            <a:extLst>
              <a:ext uri="{FF2B5EF4-FFF2-40B4-BE49-F238E27FC236}">
                <a16:creationId xmlns:a16="http://schemas.microsoft.com/office/drawing/2014/main" id="{DA6F2297-D4D9-4DE4-AF06-45F79648E219}"/>
              </a:ext>
            </a:extLst>
          </p:cNvPr>
          <p:cNvSpPr>
            <a:spLocks noChangeArrowheads="1"/>
          </p:cNvSpPr>
          <p:nvPr/>
        </p:nvSpPr>
        <p:spPr bwMode="auto">
          <a:xfrm>
            <a:off x="551622" y="4147166"/>
            <a:ext cx="883257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8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سَنُرِيهِمْ آيَاتِنَا </a:t>
            </a:r>
            <a:r>
              <a:rPr kumimoji="0" lang="ar-SA" altLang="en-US" sz="28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فِي الْآفَاقِ وَفِي أَنْفُسِهِمْ حَتَّىٰ يَتَبَيَّنَ لَهُمْ أَنَّهُ الْحَقُّ ۗ أَوَلَمْ يَكْفِ بِرَبِّكَ أَنَّهُ عَلَىٰ كُلِّ شَيْءٍ شَهِيدٌ</a:t>
            </a:r>
            <a:r>
              <a:rPr kumimoji="0" lang="en-US" altLang="en-US" sz="2800" b="0" i="0" u="none" strike="noStrike" cap="none" normalizeH="0" baseline="0" dirty="0">
                <a:ln>
                  <a:noFill/>
                </a:ln>
                <a:effectLst/>
                <a:latin typeface="Arial" panose="020B0604020202020204" pitchFamily="34" charset="0"/>
              </a:rPr>
              <a:t> ﴿53﴾ </a:t>
            </a:r>
          </a:p>
        </p:txBody>
      </p:sp>
    </p:spTree>
    <p:extLst>
      <p:ext uri="{BB962C8B-B14F-4D97-AF65-F5344CB8AC3E}">
        <p14:creationId xmlns:p14="http://schemas.microsoft.com/office/powerpoint/2010/main" val="4044987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CA6F-B231-4F66-B1A1-442C3032676D}"/>
              </a:ext>
            </a:extLst>
          </p:cNvPr>
          <p:cNvSpPr>
            <a:spLocks noGrp="1"/>
          </p:cNvSpPr>
          <p:nvPr>
            <p:ph type="title"/>
          </p:nvPr>
        </p:nvSpPr>
        <p:spPr/>
        <p:txBody>
          <a:bodyPr>
            <a:normAutofit/>
          </a:bodyPr>
          <a:lstStyle/>
          <a:p>
            <a:pPr algn="ctr" rtl="1"/>
            <a:r>
              <a:rPr lang="ar-SA" sz="4000" dirty="0"/>
              <a:t>العبارة ( </a:t>
            </a:r>
            <a:r>
              <a:rPr lang="ar-SA" sz="4000" dirty="0">
                <a:solidFill>
                  <a:srgbClr val="FF0000"/>
                </a:solidFill>
              </a:rPr>
              <a:t>إن في خلق السماوات والارض واختلاف الليل والنهار</a:t>
            </a:r>
            <a:r>
              <a:rPr lang="ar-SA" sz="4000" dirty="0"/>
              <a:t>)</a:t>
            </a:r>
            <a:endParaRPr lang="en-US" sz="4000" dirty="0"/>
          </a:p>
        </p:txBody>
      </p:sp>
      <p:sp>
        <p:nvSpPr>
          <p:cNvPr id="3" name="Content Placeholder 2">
            <a:extLst>
              <a:ext uri="{FF2B5EF4-FFF2-40B4-BE49-F238E27FC236}">
                <a16:creationId xmlns:a16="http://schemas.microsoft.com/office/drawing/2014/main" id="{14B7B41F-C3B2-482A-98B3-2314A5D3B33F}"/>
              </a:ext>
            </a:extLst>
          </p:cNvPr>
          <p:cNvSpPr>
            <a:spLocks noGrp="1"/>
          </p:cNvSpPr>
          <p:nvPr>
            <p:ph idx="1"/>
          </p:nvPr>
        </p:nvSpPr>
        <p:spPr/>
        <p:txBody>
          <a:bodyPr>
            <a:normAutofit/>
          </a:bodyPr>
          <a:lstStyle/>
          <a:p>
            <a:pPr algn="r" rtl="1"/>
            <a:r>
              <a:rPr lang="ar-SA" dirty="0"/>
              <a:t>وردت في آيتين كريمتين:</a:t>
            </a:r>
          </a:p>
          <a:p>
            <a:pPr marL="0" indent="0" algn="r" rtl="1">
              <a:buNone/>
            </a:pPr>
            <a:endParaRPr lang="ar-SA" dirty="0"/>
          </a:p>
          <a:p>
            <a:pPr algn="r" rtl="1"/>
            <a:r>
              <a:rPr lang="ar-SA" dirty="0"/>
              <a:t>الأولى: البقرة :</a:t>
            </a:r>
          </a:p>
          <a:p>
            <a:pPr algn="r" rtl="1"/>
            <a:endParaRPr lang="ar-SA" dirty="0"/>
          </a:p>
          <a:p>
            <a:pPr marL="0" indent="0" algn="r" rtl="1">
              <a:buNone/>
            </a:pPr>
            <a:endParaRPr lang="ar-SA" dirty="0"/>
          </a:p>
          <a:p>
            <a:pPr marL="0" indent="0" algn="r" rtl="1">
              <a:buNone/>
            </a:pPr>
            <a:endParaRPr lang="ar-SA" dirty="0"/>
          </a:p>
          <a:p>
            <a:pPr algn="r" rtl="1"/>
            <a:r>
              <a:rPr lang="ar-SA" dirty="0"/>
              <a:t>الثانية: آل عمران </a:t>
            </a:r>
            <a:endParaRPr lang="en-US" dirty="0"/>
          </a:p>
        </p:txBody>
      </p:sp>
      <p:sp>
        <p:nvSpPr>
          <p:cNvPr id="4" name="Rectangle 1">
            <a:extLst>
              <a:ext uri="{FF2B5EF4-FFF2-40B4-BE49-F238E27FC236}">
                <a16:creationId xmlns:a16="http://schemas.microsoft.com/office/drawing/2014/main" id="{9E3F40AA-9646-434E-ACD6-9A2BAEA39796}"/>
              </a:ext>
            </a:extLst>
          </p:cNvPr>
          <p:cNvSpPr>
            <a:spLocks noChangeArrowheads="1"/>
          </p:cNvSpPr>
          <p:nvPr/>
        </p:nvSpPr>
        <p:spPr bwMode="auto">
          <a:xfrm>
            <a:off x="499186" y="2751952"/>
            <a:ext cx="869172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إِنَّ فِي خَلْقِ السَّمَاوَاتِ وَالْأَرْضِ وَاخْتِلَافِ اللَّيْلِ وَالنَّهَارِ </a:t>
            </a: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وَالْفُلْكِ الَّتِي تَجْرِي فِي الْبَحْرِ بِمَا يَنْفَعُ النَّاسَ وَمَا أَنْزَلَ اللَّهُ مِنَ السَّمَاءِ مِنْ مَاءٍ فَأَحْيَا بِهِ الْأَرْضَ بَعْدَ مَوْتِهَا وَبَثَّ فِيهَا مِنْ كُلِّ دَابَّةٍ وَتَصْرِيفِ الرِّيَاحِ وَالسَّحَابِ الْمُسَخَّرِ بَيْنَ السَّمَاءِ وَالْأَرْضِ </a:t>
            </a:r>
            <a:r>
              <a:rPr kumimoji="0" lang="ar-SA" altLang="en-US" sz="2400" b="1"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لَآيَاتٍ لِقَوْمٍ يَعْ</a:t>
            </a: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قِلُونَ</a:t>
            </a:r>
            <a:r>
              <a:rPr kumimoji="0" lang="en-US" altLang="en-US" sz="2400" b="0" i="0" u="none" strike="noStrike" cap="none" normalizeH="0" baseline="0" dirty="0">
                <a:ln>
                  <a:noFill/>
                </a:ln>
                <a:effectLst/>
                <a:latin typeface="Arial" panose="020B0604020202020204" pitchFamily="34" charset="0"/>
              </a:rPr>
              <a:t> ﴿164﴾ </a:t>
            </a:r>
          </a:p>
        </p:txBody>
      </p:sp>
      <p:sp>
        <p:nvSpPr>
          <p:cNvPr id="5" name="Rectangle 2">
            <a:extLst>
              <a:ext uri="{FF2B5EF4-FFF2-40B4-BE49-F238E27FC236}">
                <a16:creationId xmlns:a16="http://schemas.microsoft.com/office/drawing/2014/main" id="{429289DB-331F-40EF-8917-0A0800B46C6C}"/>
              </a:ext>
            </a:extLst>
          </p:cNvPr>
          <p:cNvSpPr>
            <a:spLocks noChangeArrowheads="1"/>
          </p:cNvSpPr>
          <p:nvPr/>
        </p:nvSpPr>
        <p:spPr bwMode="auto">
          <a:xfrm>
            <a:off x="757456" y="4857389"/>
            <a:ext cx="82423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إِنَّ فِي خَلْقِ السَّمَاوَاتِ وَالْأَرْضِ وَاخْتِلَافِ اللَّيْلِ وَالنَّهَارِ لَآيَاتٍ لِأُولِي الْأَلْبَابِ</a:t>
            </a:r>
            <a:r>
              <a:rPr kumimoji="0" lang="en-US" altLang="en-US" sz="2400" b="1" i="0" u="none" strike="noStrike" cap="none" normalizeH="0" baseline="0" dirty="0">
                <a:ln>
                  <a:noFill/>
                </a:ln>
                <a:solidFill>
                  <a:srgbClr val="FF0000"/>
                </a:solidFill>
                <a:effectLst/>
                <a:latin typeface="Arial" panose="020B0604020202020204" pitchFamily="34" charset="0"/>
              </a:rPr>
              <a:t> </a:t>
            </a:r>
            <a:r>
              <a:rPr kumimoji="0" lang="en-US" altLang="en-US" sz="2400" b="0" i="0" u="none" strike="noStrike" cap="none" normalizeH="0" baseline="0" dirty="0">
                <a:ln>
                  <a:noFill/>
                </a:ln>
                <a:effectLst/>
                <a:latin typeface="Arial" panose="020B0604020202020204" pitchFamily="34" charset="0"/>
              </a:rPr>
              <a:t>﴿190﴾ </a:t>
            </a:r>
          </a:p>
        </p:txBody>
      </p:sp>
    </p:spTree>
    <p:extLst>
      <p:ext uri="{BB962C8B-B14F-4D97-AF65-F5344CB8AC3E}">
        <p14:creationId xmlns:p14="http://schemas.microsoft.com/office/powerpoint/2010/main" val="724193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68E0B-DDAF-499D-B326-E0CC8AE323C1}"/>
              </a:ext>
            </a:extLst>
          </p:cNvPr>
          <p:cNvSpPr>
            <a:spLocks noGrp="1"/>
          </p:cNvSpPr>
          <p:nvPr>
            <p:ph type="title"/>
          </p:nvPr>
        </p:nvSpPr>
        <p:spPr/>
        <p:txBody>
          <a:bodyPr/>
          <a:lstStyle/>
          <a:p>
            <a:pPr algn="ctr" rtl="1"/>
            <a:r>
              <a:rPr lang="ar-SA" dirty="0"/>
              <a:t>العبارة (</a:t>
            </a:r>
            <a:r>
              <a:rPr lang="ar-SA" dirty="0">
                <a:solidFill>
                  <a:srgbClr val="FF0000"/>
                </a:solidFill>
              </a:rPr>
              <a:t>يولج الليل في النهار ويولج النهار في الليل وسخر الشمس والقمر كل يجري لأجل مسمى</a:t>
            </a:r>
            <a:r>
              <a:rPr lang="ar-SA" dirty="0"/>
              <a:t>)</a:t>
            </a:r>
            <a:endParaRPr lang="en-US" dirty="0"/>
          </a:p>
        </p:txBody>
      </p:sp>
      <p:sp>
        <p:nvSpPr>
          <p:cNvPr id="3" name="Content Placeholder 2">
            <a:extLst>
              <a:ext uri="{FF2B5EF4-FFF2-40B4-BE49-F238E27FC236}">
                <a16:creationId xmlns:a16="http://schemas.microsoft.com/office/drawing/2014/main" id="{C6CE820A-D09E-4861-97EF-0516B32C3C82}"/>
              </a:ext>
            </a:extLst>
          </p:cNvPr>
          <p:cNvSpPr>
            <a:spLocks noGrp="1"/>
          </p:cNvSpPr>
          <p:nvPr>
            <p:ph idx="1"/>
          </p:nvPr>
        </p:nvSpPr>
        <p:spPr/>
        <p:txBody>
          <a:bodyPr/>
          <a:lstStyle/>
          <a:p>
            <a:pPr marL="0" indent="0" algn="r" rtl="1">
              <a:buNone/>
            </a:pPr>
            <a:r>
              <a:rPr lang="ar-SA" dirty="0"/>
              <a:t>وردت في الآيتين الكريمتين</a:t>
            </a:r>
          </a:p>
          <a:p>
            <a:pPr algn="r" rtl="1"/>
            <a:r>
              <a:rPr lang="ar-SA" dirty="0"/>
              <a:t>أولا: لقمان:</a:t>
            </a:r>
          </a:p>
          <a:p>
            <a:pPr marL="0" indent="0" algn="r" rtl="1">
              <a:buNone/>
            </a:pPr>
            <a:endParaRPr lang="ar-SA" dirty="0"/>
          </a:p>
          <a:p>
            <a:pPr algn="r" rtl="1"/>
            <a:r>
              <a:rPr lang="ar-SA" dirty="0"/>
              <a:t>ثانيا: فاطر:</a:t>
            </a:r>
          </a:p>
          <a:p>
            <a:pPr marL="0" indent="0" algn="r" rtl="1">
              <a:buNone/>
            </a:pPr>
            <a:endParaRPr lang="ar-SA" dirty="0"/>
          </a:p>
          <a:p>
            <a:pPr marL="0" indent="0" algn="r" rtl="1">
              <a:buNone/>
            </a:pPr>
            <a:endParaRPr lang="ar-SA" dirty="0"/>
          </a:p>
          <a:p>
            <a:pPr algn="r" rtl="1"/>
            <a:r>
              <a:rPr lang="ar-SA" dirty="0"/>
              <a:t>وقد وردت نفس العبارة باختلاف كلمة (</a:t>
            </a:r>
            <a:r>
              <a:rPr lang="ar-SA" dirty="0">
                <a:solidFill>
                  <a:srgbClr val="FF0000"/>
                </a:solidFill>
              </a:rPr>
              <a:t>يكور</a:t>
            </a:r>
            <a:r>
              <a:rPr lang="ar-SA" dirty="0"/>
              <a:t>) بدل (</a:t>
            </a:r>
            <a:r>
              <a:rPr lang="ar-SA" dirty="0">
                <a:solidFill>
                  <a:srgbClr val="FF0000"/>
                </a:solidFill>
              </a:rPr>
              <a:t>يولج</a:t>
            </a:r>
            <a:r>
              <a:rPr lang="ar-SA" dirty="0"/>
              <a:t>) في سورة الزمر الآية 5</a:t>
            </a:r>
            <a:endParaRPr lang="en-US" dirty="0"/>
          </a:p>
        </p:txBody>
      </p:sp>
      <p:sp>
        <p:nvSpPr>
          <p:cNvPr id="4" name="Rectangle 1">
            <a:extLst>
              <a:ext uri="{FF2B5EF4-FFF2-40B4-BE49-F238E27FC236}">
                <a16:creationId xmlns:a16="http://schemas.microsoft.com/office/drawing/2014/main" id="{97DE80BE-CDDF-464B-A657-42F082B6A65A}"/>
              </a:ext>
            </a:extLst>
          </p:cNvPr>
          <p:cNvSpPr>
            <a:spLocks noChangeArrowheads="1"/>
          </p:cNvSpPr>
          <p:nvPr/>
        </p:nvSpPr>
        <p:spPr bwMode="auto">
          <a:xfrm>
            <a:off x="327859" y="1859340"/>
            <a:ext cx="903590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effectLst/>
              <a:latin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أَلَمْ تَرَ أَنَّ اللَّهَ </a:t>
            </a: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يُولِجُ اللَّيْلَ فِي النَّهَارِ وَيُولِجُ النَّهَارَ فِي اللَّيْلِ وَسَخَّرَ الشَّمْسَ وَالْقَمَرَ كُلٌّ </a:t>
            </a:r>
            <a:r>
              <a:rPr kumimoji="0" lang="ar-SA" altLang="en-US" sz="2400" b="1"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يَجْرِي </a:t>
            </a: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إِلَىٰ أَجَلٍ مُسَمًّى </a:t>
            </a: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وَأَنَّ اللَّهَ بِمَا تَعْمَلُونَ خَبِيرٌ</a:t>
            </a:r>
            <a:r>
              <a:rPr kumimoji="0" lang="en-US" altLang="en-US" sz="2400" b="0" i="0" u="none" strike="noStrike" cap="none" normalizeH="0" baseline="0" dirty="0">
                <a:ln>
                  <a:noFill/>
                </a:ln>
                <a:effectLst/>
                <a:latin typeface="Arial" panose="020B0604020202020204" pitchFamily="34" charset="0"/>
              </a:rPr>
              <a:t> ﴿29﴾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effectLst/>
              <a:latin typeface="Arial" panose="020B0604020202020204" pitchFamily="34" charset="0"/>
            </a:endParaRPr>
          </a:p>
        </p:txBody>
      </p:sp>
      <p:sp>
        <p:nvSpPr>
          <p:cNvPr id="5" name="Rectangle 2">
            <a:extLst>
              <a:ext uri="{FF2B5EF4-FFF2-40B4-BE49-F238E27FC236}">
                <a16:creationId xmlns:a16="http://schemas.microsoft.com/office/drawing/2014/main" id="{4C137CF3-3980-4472-ABFE-DA4470367F3C}"/>
              </a:ext>
            </a:extLst>
          </p:cNvPr>
          <p:cNvSpPr>
            <a:spLocks noChangeArrowheads="1"/>
          </p:cNvSpPr>
          <p:nvPr/>
        </p:nvSpPr>
        <p:spPr bwMode="auto">
          <a:xfrm>
            <a:off x="92766" y="3022754"/>
            <a:ext cx="9271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effectLst/>
              <a:latin typeface="Arial" panose="020B0604020202020204" pitchFamily="34" charset="0"/>
            </a:endParaRPr>
          </a:p>
          <a:p>
            <a:pPr lvl="1" algn="r" rtl="1" eaLnBrk="0" fontAlgn="base" hangingPunct="0">
              <a:spcBef>
                <a:spcPct val="0"/>
              </a:spcBef>
              <a:spcAft>
                <a:spcPct val="0"/>
              </a:spcAft>
              <a:buFontTx/>
              <a:buChar char="•"/>
            </a:pP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يُولِجُ اللَّيْلَ فِي النَّهَارِ وَيُولِجُ النَّهَارَ فِي اللَّيْلِ وَسَخَّرَ الشَّمْسَ وَالْقَمَرَ كُلٌّ يَجْرِي لِأَجَلٍ مُسَمًّى</a:t>
            </a:r>
            <a:r>
              <a:rPr kumimoji="0" lang="ar-SA" altLang="en-US" sz="2400" b="1"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ذَٰلِكُمُ اللَّهُ رَبُّكُمْ لَهُ الْمُلْكُ ۚ وَالَّذِينَ تَدْعُونَ مِنْ دُونِهِ مَا يَمْلِكُونَ مِنْ قِطْمِيرٍ</a:t>
            </a:r>
            <a:r>
              <a:rPr kumimoji="0" lang="en-US" altLang="en-US" sz="2400" b="0" i="0" u="none" strike="noStrike" cap="none" normalizeH="0" baseline="0" dirty="0">
                <a:ln>
                  <a:noFill/>
                </a:ln>
                <a:effectLst/>
                <a:latin typeface="Arial" panose="020B0604020202020204" pitchFamily="34" charset="0"/>
              </a:rPr>
              <a:t> ﴿13﴾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effectLst/>
              <a:latin typeface="Arial" panose="020B0604020202020204" pitchFamily="34" charset="0"/>
            </a:endParaRPr>
          </a:p>
        </p:txBody>
      </p:sp>
      <p:sp>
        <p:nvSpPr>
          <p:cNvPr id="6" name="Rectangle 3">
            <a:extLst>
              <a:ext uri="{FF2B5EF4-FFF2-40B4-BE49-F238E27FC236}">
                <a16:creationId xmlns:a16="http://schemas.microsoft.com/office/drawing/2014/main" id="{BE378D20-D002-4C9F-9419-E3E68CF775D8}"/>
              </a:ext>
            </a:extLst>
          </p:cNvPr>
          <p:cNvSpPr>
            <a:spLocks noChangeArrowheads="1"/>
          </p:cNvSpPr>
          <p:nvPr/>
        </p:nvSpPr>
        <p:spPr bwMode="auto">
          <a:xfrm>
            <a:off x="-359976" y="5004713"/>
            <a:ext cx="994139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effectLst/>
              <a:latin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خَلَقَ السَّمَاوَاتِ وَالْأَرْضَ بِالْحَقِّ ۖ </a:t>
            </a: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يُكَوِّرُ</a:t>
            </a:r>
            <a:r>
              <a:rPr kumimoji="0" lang="ar-SA" altLang="en-US" sz="2400" b="0"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اللَّيْلَ عَلَى النَّهَارِ </a:t>
            </a: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وَيُكَوِّرُ</a:t>
            </a:r>
            <a:r>
              <a:rPr kumimoji="0" lang="ar-SA" altLang="en-US" sz="2400" b="0"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النَّهَارَ عَلَى اللَّيْلِ ۖ وَسَخَّرَ الشَّمْسَ وَالْقَمَرَ ۖ كُلٌّ يَجْرِي لِأَجَلٍ مُسَمًّى </a:t>
            </a: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أَلَا هُوَ الْعَزِيزُ الْغَفَّارُ</a:t>
            </a:r>
            <a:r>
              <a:rPr kumimoji="0" lang="en-US" altLang="en-US" sz="2400" b="0" i="0" u="none" strike="noStrike" cap="none" normalizeH="0" baseline="0" dirty="0">
                <a:ln>
                  <a:noFill/>
                </a:ln>
                <a:effectLst/>
                <a:latin typeface="Arial" panose="020B0604020202020204" pitchFamily="34" charset="0"/>
              </a:rPr>
              <a:t> ﴿5﴾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3468179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DEE70-26E8-48BC-94B3-45C7C6EE4523}"/>
              </a:ext>
            </a:extLst>
          </p:cNvPr>
          <p:cNvSpPr>
            <a:spLocks noGrp="1"/>
          </p:cNvSpPr>
          <p:nvPr>
            <p:ph type="title"/>
          </p:nvPr>
        </p:nvSpPr>
        <p:spPr/>
        <p:txBody>
          <a:bodyPr/>
          <a:lstStyle/>
          <a:p>
            <a:pPr algn="ctr" rtl="1"/>
            <a:r>
              <a:rPr lang="ar-SA" dirty="0"/>
              <a:t>العبارتان (</a:t>
            </a:r>
            <a:r>
              <a:rPr lang="ar-SA" dirty="0">
                <a:solidFill>
                  <a:srgbClr val="FF0000"/>
                </a:solidFill>
              </a:rPr>
              <a:t>مثقال ذرة</a:t>
            </a:r>
            <a:r>
              <a:rPr lang="ar-SA" dirty="0"/>
              <a:t>) ، (</a:t>
            </a:r>
            <a:r>
              <a:rPr lang="ar-SA" dirty="0">
                <a:solidFill>
                  <a:srgbClr val="FF0000"/>
                </a:solidFill>
              </a:rPr>
              <a:t>ولا أصغر من ذلك ولا أكبر الا في كتاب مبين)</a:t>
            </a:r>
            <a:endParaRPr lang="en-US" dirty="0">
              <a:solidFill>
                <a:srgbClr val="FF0000"/>
              </a:solidFill>
            </a:endParaRPr>
          </a:p>
        </p:txBody>
      </p:sp>
      <p:sp>
        <p:nvSpPr>
          <p:cNvPr id="3" name="Content Placeholder 2">
            <a:extLst>
              <a:ext uri="{FF2B5EF4-FFF2-40B4-BE49-F238E27FC236}">
                <a16:creationId xmlns:a16="http://schemas.microsoft.com/office/drawing/2014/main" id="{21DDFC1A-A7D6-44B8-8137-766474674B58}"/>
              </a:ext>
            </a:extLst>
          </p:cNvPr>
          <p:cNvSpPr>
            <a:spLocks noGrp="1"/>
          </p:cNvSpPr>
          <p:nvPr>
            <p:ph idx="1"/>
          </p:nvPr>
        </p:nvSpPr>
        <p:spPr/>
        <p:txBody>
          <a:bodyPr/>
          <a:lstStyle/>
          <a:p>
            <a:pPr algn="r" rtl="1"/>
            <a:r>
              <a:rPr lang="ar-SA" dirty="0"/>
              <a:t>وردت في آيتين كريمتين:</a:t>
            </a:r>
          </a:p>
          <a:p>
            <a:pPr marL="0" indent="0" algn="r" rtl="1">
              <a:buNone/>
            </a:pPr>
            <a:endParaRPr lang="ar-SA" dirty="0"/>
          </a:p>
          <a:p>
            <a:pPr algn="r" rtl="1"/>
            <a:r>
              <a:rPr lang="ar-SA" dirty="0"/>
              <a:t>أولا: يونس:  </a:t>
            </a:r>
          </a:p>
          <a:p>
            <a:pPr marL="0" indent="0" algn="r" rtl="1">
              <a:buNone/>
            </a:pPr>
            <a:endParaRPr lang="ar-SA" dirty="0"/>
          </a:p>
          <a:p>
            <a:pPr marL="0" indent="0" algn="r" rtl="1">
              <a:buNone/>
            </a:pPr>
            <a:endParaRPr lang="ar-SA" dirty="0"/>
          </a:p>
          <a:p>
            <a:pPr algn="r" rtl="1"/>
            <a:r>
              <a:rPr lang="ar-SA" dirty="0"/>
              <a:t>ثانيا: سبأ:</a:t>
            </a:r>
            <a:endParaRPr lang="en-US" dirty="0"/>
          </a:p>
        </p:txBody>
      </p:sp>
      <p:sp>
        <p:nvSpPr>
          <p:cNvPr id="4" name="Rectangle 1">
            <a:extLst>
              <a:ext uri="{FF2B5EF4-FFF2-40B4-BE49-F238E27FC236}">
                <a16:creationId xmlns:a16="http://schemas.microsoft.com/office/drawing/2014/main" id="{8268DF19-8F2E-49A8-A138-A9CFC99FF514}"/>
              </a:ext>
            </a:extLst>
          </p:cNvPr>
          <p:cNvSpPr>
            <a:spLocks noChangeArrowheads="1"/>
          </p:cNvSpPr>
          <p:nvPr/>
        </p:nvSpPr>
        <p:spPr bwMode="auto">
          <a:xfrm rot="10800000" flipV="1">
            <a:off x="101600" y="2828835"/>
            <a:ext cx="9525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tabLst/>
            </a:pP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وَمَا تَكُونُ فِي شَأْنٍ وَمَا تَتْلُو مِنْهُ مِنْ قُرْآنٍ وَلَا تَعْمَلُونَ مِنْ عَمَلٍ إِلَّا كُنَّا عَلَيْكُمْ شُهُودًا إِذْ تُفِيضُونَ فِيهِ ۚ </a:t>
            </a:r>
            <a:r>
              <a:rPr kumimoji="0" lang="ar-SA" altLang="en-US" sz="2400" b="0"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وَمَا يَعْزُبُ عَنْ رَبِّكَ </a:t>
            </a: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مِنْ مِثْقَالِ ذَرَّةٍ فِي الْأَرْضِ وَلَا فِي السَّمَاءِ وَلَا أَصْغَرَ مِنْ ذَٰلِكَ وَلَا أَكْبَرَ إِلَّا فِي كِتَابٍ مُبِينٍ</a:t>
            </a:r>
            <a:r>
              <a:rPr kumimoji="0" lang="en-US" altLang="en-US" sz="2400" b="0" i="0" u="none" strike="noStrike" cap="none" normalizeH="0" baseline="0" dirty="0">
                <a:ln>
                  <a:noFill/>
                </a:ln>
                <a:solidFill>
                  <a:srgbClr val="FF0000"/>
                </a:solidFill>
                <a:effectLst/>
                <a:latin typeface="Arial" panose="020B0604020202020204" pitchFamily="34" charset="0"/>
              </a:rPr>
              <a:t> </a:t>
            </a:r>
            <a:r>
              <a:rPr kumimoji="0" lang="en-US" altLang="en-US" sz="2400" b="1" i="0" u="none" strike="noStrike" cap="none" normalizeH="0" baseline="0" dirty="0">
                <a:ln>
                  <a:noFill/>
                </a:ln>
                <a:solidFill>
                  <a:srgbClr val="FF0000"/>
                </a:solidFill>
                <a:effectLst/>
                <a:latin typeface="Arial" panose="020B0604020202020204" pitchFamily="34" charset="0"/>
              </a:rPr>
              <a:t>﴿61﴾ </a:t>
            </a:r>
          </a:p>
        </p:txBody>
      </p:sp>
      <p:sp>
        <p:nvSpPr>
          <p:cNvPr id="5" name="Rectangle 2">
            <a:extLst>
              <a:ext uri="{FF2B5EF4-FFF2-40B4-BE49-F238E27FC236}">
                <a16:creationId xmlns:a16="http://schemas.microsoft.com/office/drawing/2014/main" id="{6DA00454-8EA0-4B78-8AC7-C7A67324544E}"/>
              </a:ext>
            </a:extLst>
          </p:cNvPr>
          <p:cNvSpPr>
            <a:spLocks noChangeArrowheads="1"/>
          </p:cNvSpPr>
          <p:nvPr/>
        </p:nvSpPr>
        <p:spPr bwMode="auto">
          <a:xfrm>
            <a:off x="660400" y="4292819"/>
            <a:ext cx="8966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وَقَالَ الَّذِينَ كَفَرُوا لَا تَأْتِينَا السَّاعَةُ ۖ قُلْ بَلَىٰ وَرَبِّي لَتَأْتِيَنَّكُمْ عَالِمِ الْغَيْبِ ۖ </a:t>
            </a:r>
            <a:r>
              <a:rPr kumimoji="0" lang="ar-SA" altLang="en-US" sz="2400" b="0"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لَا يَعْزُبُ عَنْهُ </a:t>
            </a: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مِثْقَالُ ذَرَّةٍ فِي السَّمَاوَاتِ وَلَا فِي الْأَرْضِ وَلَا أَصْغَرُ مِنْ ذَٰلِكَ وَلَا أَكْبَرُ إِلَّا فِي كِتَابٍ مُبِينٍ</a:t>
            </a:r>
            <a:r>
              <a:rPr kumimoji="0" lang="en-US" altLang="en-US" sz="2400" b="1" i="0" u="none" strike="noStrike" cap="none" normalizeH="0" baseline="0" dirty="0">
                <a:ln>
                  <a:noFill/>
                </a:ln>
                <a:solidFill>
                  <a:srgbClr val="FF0000"/>
                </a:solidFill>
                <a:effectLst/>
                <a:latin typeface="Arial" panose="020B0604020202020204" pitchFamily="34" charset="0"/>
              </a:rPr>
              <a:t> </a:t>
            </a:r>
            <a:r>
              <a:rPr kumimoji="0" lang="en-US" altLang="en-US" sz="2400" b="0" i="0" u="none" strike="noStrike" cap="none" normalizeH="0" baseline="0" dirty="0">
                <a:ln>
                  <a:noFill/>
                </a:ln>
                <a:solidFill>
                  <a:srgbClr val="FF0000"/>
                </a:solidFill>
                <a:effectLst/>
                <a:latin typeface="Arial" panose="020B0604020202020204" pitchFamily="34" charset="0"/>
              </a:rPr>
              <a:t>﴿3﴾ </a:t>
            </a:r>
          </a:p>
        </p:txBody>
      </p:sp>
    </p:spTree>
    <p:extLst>
      <p:ext uri="{BB962C8B-B14F-4D97-AF65-F5344CB8AC3E}">
        <p14:creationId xmlns:p14="http://schemas.microsoft.com/office/powerpoint/2010/main" val="2499026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C399-2FB3-4B96-931A-CFA29EFBE1C4}"/>
              </a:ext>
            </a:extLst>
          </p:cNvPr>
          <p:cNvSpPr>
            <a:spLocks noGrp="1"/>
          </p:cNvSpPr>
          <p:nvPr>
            <p:ph type="title"/>
          </p:nvPr>
        </p:nvSpPr>
        <p:spPr/>
        <p:txBody>
          <a:bodyPr/>
          <a:lstStyle/>
          <a:p>
            <a:pPr algn="ctr" rtl="1"/>
            <a:r>
              <a:rPr lang="ar-SA" dirty="0"/>
              <a:t>كلمة (</a:t>
            </a:r>
            <a:r>
              <a:rPr lang="ar-SA" dirty="0">
                <a:solidFill>
                  <a:srgbClr val="FF0000"/>
                </a:solidFill>
              </a:rPr>
              <a:t>شفاء</a:t>
            </a:r>
            <a:r>
              <a:rPr lang="ar-SA" dirty="0"/>
              <a:t>)</a:t>
            </a:r>
            <a:endParaRPr lang="en-US" dirty="0"/>
          </a:p>
        </p:txBody>
      </p:sp>
      <p:sp>
        <p:nvSpPr>
          <p:cNvPr id="3" name="Content Placeholder 2">
            <a:extLst>
              <a:ext uri="{FF2B5EF4-FFF2-40B4-BE49-F238E27FC236}">
                <a16:creationId xmlns:a16="http://schemas.microsoft.com/office/drawing/2014/main" id="{05A5FE4D-E63A-468B-8F96-49E7422ABAE1}"/>
              </a:ext>
            </a:extLst>
          </p:cNvPr>
          <p:cNvSpPr>
            <a:spLocks noGrp="1"/>
          </p:cNvSpPr>
          <p:nvPr>
            <p:ph idx="1"/>
          </p:nvPr>
        </p:nvSpPr>
        <p:spPr/>
        <p:txBody>
          <a:bodyPr/>
          <a:lstStyle/>
          <a:p>
            <a:pPr algn="r" rtl="1"/>
            <a:r>
              <a:rPr lang="ar-SA" dirty="0"/>
              <a:t>وردت في الآيات الاربعة الآتية:</a:t>
            </a:r>
          </a:p>
          <a:p>
            <a:pPr algn="r" rtl="1"/>
            <a:r>
              <a:rPr lang="ar-SA" dirty="0"/>
              <a:t>يونس:</a:t>
            </a:r>
          </a:p>
          <a:p>
            <a:pPr marL="0" indent="0" algn="r" rtl="1">
              <a:buNone/>
            </a:pPr>
            <a:endParaRPr lang="ar-SA" dirty="0"/>
          </a:p>
          <a:p>
            <a:pPr algn="r" rtl="1"/>
            <a:r>
              <a:rPr lang="ar-SA" dirty="0"/>
              <a:t>النحل :</a:t>
            </a:r>
          </a:p>
          <a:p>
            <a:pPr algn="r" rtl="1"/>
            <a:endParaRPr lang="ar-SA" dirty="0"/>
          </a:p>
          <a:p>
            <a:pPr algn="r" rtl="1"/>
            <a:r>
              <a:rPr lang="ar-SA" dirty="0"/>
              <a:t>الإسراء :</a:t>
            </a:r>
          </a:p>
          <a:p>
            <a:pPr algn="r" rtl="1"/>
            <a:endParaRPr lang="ar-SA" dirty="0"/>
          </a:p>
          <a:p>
            <a:pPr algn="r" rtl="1"/>
            <a:r>
              <a:rPr lang="ar-SA" dirty="0"/>
              <a:t>فصلت :</a:t>
            </a:r>
            <a:endParaRPr lang="en-US" dirty="0"/>
          </a:p>
        </p:txBody>
      </p:sp>
      <p:sp>
        <p:nvSpPr>
          <p:cNvPr id="4" name="Rectangle 1">
            <a:extLst>
              <a:ext uri="{FF2B5EF4-FFF2-40B4-BE49-F238E27FC236}">
                <a16:creationId xmlns:a16="http://schemas.microsoft.com/office/drawing/2014/main" id="{35658FDD-DC4C-49BE-98C5-954C5C9688B7}"/>
              </a:ext>
            </a:extLst>
          </p:cNvPr>
          <p:cNvSpPr>
            <a:spLocks noChangeArrowheads="1"/>
          </p:cNvSpPr>
          <p:nvPr/>
        </p:nvSpPr>
        <p:spPr bwMode="auto">
          <a:xfrm>
            <a:off x="749301" y="2124252"/>
            <a:ext cx="9347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400" b="0"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يَا أَيُّهَا النَّاسُ قَدْ جَاءَتْكُمْ مَوْعِظَةٌ مِنْ رَبِّكُمْ و</a:t>
            </a: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َشِفَاءٌ</a:t>
            </a:r>
            <a:r>
              <a:rPr kumimoji="0" lang="ar-SA" altLang="en-US" sz="2400" b="0"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لِمَا فِي الصُّدُورِ </a:t>
            </a: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وَهُدًى وَرَحْمَةٌ لِلْمُؤْمِنِينَ</a:t>
            </a:r>
            <a:r>
              <a:rPr kumimoji="0" lang="en-US" altLang="en-US" sz="2400" b="0" i="0" u="none" strike="noStrike" cap="none" normalizeH="0" baseline="0" dirty="0">
                <a:ln>
                  <a:noFill/>
                </a:ln>
                <a:effectLst/>
                <a:latin typeface="Arial" panose="020B0604020202020204" pitchFamily="34" charset="0"/>
              </a:rPr>
              <a:t> ﴿57﴾ </a:t>
            </a:r>
          </a:p>
        </p:txBody>
      </p:sp>
      <p:sp>
        <p:nvSpPr>
          <p:cNvPr id="5" name="Rectangle 2">
            <a:extLst>
              <a:ext uri="{FF2B5EF4-FFF2-40B4-BE49-F238E27FC236}">
                <a16:creationId xmlns:a16="http://schemas.microsoft.com/office/drawing/2014/main" id="{5557503B-938A-4DB1-A105-38566F2DE27E}"/>
              </a:ext>
            </a:extLst>
          </p:cNvPr>
          <p:cNvSpPr>
            <a:spLocks noChangeArrowheads="1"/>
          </p:cNvSpPr>
          <p:nvPr/>
        </p:nvSpPr>
        <p:spPr bwMode="auto">
          <a:xfrm rot="10800000" flipV="1">
            <a:off x="838200" y="3186173"/>
            <a:ext cx="925830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ثُمَّ كُلِي مِنْ كُلِّ الثَّمَرَاتِ فَاسْلُكِي سُبُلَ رَبِّكِ ذُلُلًا ۚ يَخْرُجُ مِنْ بُطُونِهَا شَرَابٌ مُخْتَلِفٌ أَلْوَانُهُ فِيهِ </a:t>
            </a:r>
            <a:r>
              <a:rPr kumimoji="0" lang="ar-SA" altLang="en-US" sz="2400" b="1"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ش</a:t>
            </a: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ِفَاءٌ</a:t>
            </a: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لِلنَّاسِ ۗ إِنَّ فِي ذَٰلِكَ لَآيَةً لِقَوْمٍ يَتَفَكَّرُونَ</a:t>
            </a:r>
            <a:r>
              <a:rPr kumimoji="0" lang="en-US" altLang="en-US" sz="2400" b="0" i="0" u="none" strike="noStrike" cap="none" normalizeH="0" baseline="0" dirty="0">
                <a:ln>
                  <a:noFill/>
                </a:ln>
                <a:effectLst/>
                <a:latin typeface="Arial" panose="020B0604020202020204" pitchFamily="34" charset="0"/>
              </a:rPr>
              <a:t> ﴿69﴾ </a:t>
            </a:r>
          </a:p>
        </p:txBody>
      </p:sp>
      <p:sp>
        <p:nvSpPr>
          <p:cNvPr id="6" name="Rectangle 3">
            <a:extLst>
              <a:ext uri="{FF2B5EF4-FFF2-40B4-BE49-F238E27FC236}">
                <a16:creationId xmlns:a16="http://schemas.microsoft.com/office/drawing/2014/main" id="{6F56B5FA-3E0E-403A-BE3A-06ADD3429DFB}"/>
              </a:ext>
            </a:extLst>
          </p:cNvPr>
          <p:cNvSpPr>
            <a:spLocks noChangeArrowheads="1"/>
          </p:cNvSpPr>
          <p:nvPr/>
        </p:nvSpPr>
        <p:spPr bwMode="auto">
          <a:xfrm>
            <a:off x="1175735" y="4386503"/>
            <a:ext cx="856516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400" b="0"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وَنُنَزِّلُ مِنَ الْقُرْآنِ مَا هُوَ </a:t>
            </a: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شِفَاء</a:t>
            </a:r>
            <a:r>
              <a:rPr kumimoji="0" lang="ar-SA" altLang="en-US" sz="2400" b="0"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وَرَحْمَةٌ لِلْمُؤْمِنِينَ </a:t>
            </a: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وَلَا يَزِيدُ الظَّالِمِينَ إِلَّا خَسَارًا</a:t>
            </a:r>
            <a:r>
              <a:rPr kumimoji="0" lang="en-US" altLang="en-US" sz="2400" b="0" i="0" u="none" strike="noStrike" cap="none" normalizeH="0" baseline="0" dirty="0">
                <a:ln>
                  <a:noFill/>
                </a:ln>
                <a:effectLst/>
                <a:latin typeface="Arial" panose="020B0604020202020204" pitchFamily="34" charset="0"/>
              </a:rPr>
              <a:t> ﴿82﴾ </a:t>
            </a:r>
          </a:p>
        </p:txBody>
      </p:sp>
      <p:sp>
        <p:nvSpPr>
          <p:cNvPr id="7" name="Rectangle 4">
            <a:extLst>
              <a:ext uri="{FF2B5EF4-FFF2-40B4-BE49-F238E27FC236}">
                <a16:creationId xmlns:a16="http://schemas.microsoft.com/office/drawing/2014/main" id="{9C93092A-5A29-4353-AC7D-EF895AD4BBED}"/>
              </a:ext>
            </a:extLst>
          </p:cNvPr>
          <p:cNvSpPr>
            <a:spLocks noChangeArrowheads="1"/>
          </p:cNvSpPr>
          <p:nvPr/>
        </p:nvSpPr>
        <p:spPr bwMode="auto">
          <a:xfrm>
            <a:off x="722429" y="5225533"/>
            <a:ext cx="901847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وَلَوْ جَعَلْنَاهُ قُرْآنًا أَعْجَمِيًّا لَقَالُوا لَوْلَا فُصِّلَتْ آيَاتُهُ ۖ أَأَعْجَمِيٌّ وَعَرَبِيٌّ ۗ </a:t>
            </a:r>
            <a:r>
              <a:rPr kumimoji="0" lang="ar-SA" altLang="en-US" sz="2400" b="0"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قُلْ هُوَ لِلَّذِينَ آمَنُوا هُدًى </a:t>
            </a: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وَشِفَاءٌ</a:t>
            </a:r>
            <a:r>
              <a:rPr kumimoji="0" lang="ar-SA" altLang="en-US" sz="2400" b="0"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 ۖ</a:t>
            </a: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 وَالَّذِينَ لَا يُؤْمِنُونَ فِي آذَانِهِمْ وَقْرٌ وَهُوَ عَلَيْهِمْ عَمًى ۚ أُولَٰئِكَ يُنَادَوْنَ مِنْ مَكَانٍ بَعِيدٍ</a:t>
            </a:r>
            <a:r>
              <a:rPr kumimoji="0" lang="en-US" altLang="en-US" sz="2400" b="0" i="0" u="none" strike="noStrike" cap="none" normalizeH="0" baseline="0" dirty="0">
                <a:ln>
                  <a:noFill/>
                </a:ln>
                <a:effectLst/>
                <a:latin typeface="Arial" panose="020B0604020202020204" pitchFamily="34" charset="0"/>
              </a:rPr>
              <a:t> ﴿44﴾ </a:t>
            </a:r>
          </a:p>
        </p:txBody>
      </p:sp>
    </p:spTree>
    <p:extLst>
      <p:ext uri="{BB962C8B-B14F-4D97-AF65-F5344CB8AC3E}">
        <p14:creationId xmlns:p14="http://schemas.microsoft.com/office/powerpoint/2010/main" val="1117729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E9A53-FD3D-40FF-8ED5-8741EF31F0DF}"/>
              </a:ext>
            </a:extLst>
          </p:cNvPr>
          <p:cNvSpPr>
            <a:spLocks noGrp="1"/>
          </p:cNvSpPr>
          <p:nvPr>
            <p:ph type="title"/>
          </p:nvPr>
        </p:nvSpPr>
        <p:spPr/>
        <p:txBody>
          <a:bodyPr/>
          <a:lstStyle/>
          <a:p>
            <a:pPr algn="ctr" rtl="1"/>
            <a:r>
              <a:rPr lang="ar-SA" dirty="0"/>
              <a:t>العبارة ( </a:t>
            </a:r>
            <a:r>
              <a:rPr lang="ar-SA" dirty="0">
                <a:solidFill>
                  <a:srgbClr val="FF0000"/>
                </a:solidFill>
              </a:rPr>
              <a:t>مثل الجنة التي وعد المتقون	</a:t>
            </a:r>
            <a:r>
              <a:rPr lang="ar-SA" dirty="0"/>
              <a:t>)</a:t>
            </a:r>
            <a:endParaRPr lang="en-US" dirty="0"/>
          </a:p>
        </p:txBody>
      </p:sp>
      <p:sp>
        <p:nvSpPr>
          <p:cNvPr id="3" name="Content Placeholder 2">
            <a:extLst>
              <a:ext uri="{FF2B5EF4-FFF2-40B4-BE49-F238E27FC236}">
                <a16:creationId xmlns:a16="http://schemas.microsoft.com/office/drawing/2014/main" id="{256B7EC6-2FBF-42D3-A4CF-017AD7F25010}"/>
              </a:ext>
            </a:extLst>
          </p:cNvPr>
          <p:cNvSpPr>
            <a:spLocks noGrp="1"/>
          </p:cNvSpPr>
          <p:nvPr>
            <p:ph idx="1"/>
          </p:nvPr>
        </p:nvSpPr>
        <p:spPr/>
        <p:txBody>
          <a:bodyPr/>
          <a:lstStyle/>
          <a:p>
            <a:pPr algn="r" rtl="1"/>
            <a:r>
              <a:rPr lang="ar-SA" dirty="0"/>
              <a:t>وردت في آيتين كريمتين</a:t>
            </a:r>
          </a:p>
          <a:p>
            <a:pPr marL="0" indent="0" algn="r" rtl="1">
              <a:buNone/>
            </a:pPr>
            <a:endParaRPr lang="ar-SA" dirty="0"/>
          </a:p>
          <a:p>
            <a:pPr algn="r" rtl="1"/>
            <a:r>
              <a:rPr lang="ar-SA" dirty="0"/>
              <a:t>الأول: الرعد :</a:t>
            </a:r>
          </a:p>
          <a:p>
            <a:pPr algn="r" rtl="1"/>
            <a:endParaRPr lang="ar-SA" dirty="0"/>
          </a:p>
          <a:p>
            <a:pPr marL="0" indent="0" algn="r" rtl="1">
              <a:buNone/>
            </a:pPr>
            <a:endParaRPr lang="ar-SA" dirty="0"/>
          </a:p>
          <a:p>
            <a:pPr algn="r" rtl="1"/>
            <a:r>
              <a:rPr lang="ar-SA" dirty="0"/>
              <a:t>ثانيا: محمد :</a:t>
            </a:r>
            <a:endParaRPr lang="en-US" dirty="0"/>
          </a:p>
        </p:txBody>
      </p:sp>
      <p:sp>
        <p:nvSpPr>
          <p:cNvPr id="4" name="Rectangle 1">
            <a:extLst>
              <a:ext uri="{FF2B5EF4-FFF2-40B4-BE49-F238E27FC236}">
                <a16:creationId xmlns:a16="http://schemas.microsoft.com/office/drawing/2014/main" id="{3C8D5064-2C16-41D8-9ECF-017817902412}"/>
              </a:ext>
            </a:extLst>
          </p:cNvPr>
          <p:cNvSpPr>
            <a:spLocks noChangeArrowheads="1"/>
          </p:cNvSpPr>
          <p:nvPr/>
        </p:nvSpPr>
        <p:spPr bwMode="auto">
          <a:xfrm>
            <a:off x="952500" y="2729384"/>
            <a:ext cx="80645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مَثَلُ الْجَنَّةِ الَّتِي وُعِدَ الْمُتَّقُونَ </a:t>
            </a: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تَجْرِي مِنْ تَحْتِهَا الْأَنْهَارُ ۖ أُكُلُهَا دَائِمٌ وَظِلُّهَا ۚ تِلْكَ عُقْبَى الَّذِينَ اتَّقَوْا ۖ وَعُقْبَى الْكَافِرِينَ النَّارُ</a:t>
            </a:r>
            <a:r>
              <a:rPr kumimoji="0" lang="en-US" altLang="en-US" sz="2400" b="0" i="0" u="none" strike="noStrike" cap="none" normalizeH="0" baseline="0" dirty="0">
                <a:ln>
                  <a:noFill/>
                </a:ln>
                <a:effectLst/>
                <a:latin typeface="Arial" panose="020B0604020202020204" pitchFamily="34" charset="0"/>
              </a:rPr>
              <a:t> ﴿35﴾ </a:t>
            </a:r>
          </a:p>
        </p:txBody>
      </p:sp>
      <p:sp>
        <p:nvSpPr>
          <p:cNvPr id="5" name="Rectangle 2">
            <a:extLst>
              <a:ext uri="{FF2B5EF4-FFF2-40B4-BE49-F238E27FC236}">
                <a16:creationId xmlns:a16="http://schemas.microsoft.com/office/drawing/2014/main" id="{D95A57A1-74FC-403B-A2D8-DCE0C9CB01DD}"/>
              </a:ext>
            </a:extLst>
          </p:cNvPr>
          <p:cNvSpPr>
            <a:spLocks noChangeArrowheads="1"/>
          </p:cNvSpPr>
          <p:nvPr/>
        </p:nvSpPr>
        <p:spPr bwMode="auto">
          <a:xfrm>
            <a:off x="838200" y="4464140"/>
            <a:ext cx="87249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مثلُ الْجَنَّةِ الَّتِي وُعِدَ الْمُتَّقُونَ </a:t>
            </a: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فِيهَا أَنْهَارٌ مِنْ مَاءٍ غَيْرِ آسِنٍ وَأَنْهَارٌ مِنْ لَبَنٍ لَمْ يَتَغَيَّرْ طَعْمُهُ وَأَنْهَارٌ مِنْ خَمْرٍ لَذَّةٍ لِلشَّارِبِينَ وَأَنْهَارٌ مِنْ عَسَلٍ مُصَفًّى ۖ وَلَهُمْ فِيهَا مِنْ كُلِّ الثَّمَرَاتِ وَمَغْفِرَةٌ مِنْ رَبِّهِمْ ۖ كَمَنْ هُوَ خَالِدٌ فِي النَّارِ </a:t>
            </a:r>
            <a:r>
              <a:rPr kumimoji="0" lang="ar-SA" altLang="en-US" sz="2400" b="0"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وَسُقُوا مَاءً حَمِيمًا فَقَطَّعَ أَمْعَاءَهُمْ</a:t>
            </a:r>
            <a:r>
              <a:rPr kumimoji="0" lang="en-US" altLang="en-US" sz="2400" b="0" i="0" u="none" strike="noStrike" cap="none" normalizeH="0" baseline="0" dirty="0">
                <a:ln>
                  <a:noFill/>
                </a:ln>
                <a:solidFill>
                  <a:srgbClr val="FF0000"/>
                </a:solidFill>
                <a:effectLst/>
                <a:latin typeface="Arial" panose="020B0604020202020204" pitchFamily="34" charset="0"/>
              </a:rPr>
              <a:t> </a:t>
            </a:r>
            <a:r>
              <a:rPr kumimoji="0" lang="en-US" altLang="en-US" sz="2400" b="0" i="0" u="none" strike="noStrike" cap="none" normalizeH="0" baseline="0" dirty="0">
                <a:ln>
                  <a:noFill/>
                </a:ln>
                <a:effectLst/>
                <a:latin typeface="Arial" panose="020B0604020202020204" pitchFamily="34" charset="0"/>
              </a:rPr>
              <a:t>﴿15﴾ </a:t>
            </a:r>
          </a:p>
        </p:txBody>
      </p:sp>
    </p:spTree>
    <p:extLst>
      <p:ext uri="{BB962C8B-B14F-4D97-AF65-F5344CB8AC3E}">
        <p14:creationId xmlns:p14="http://schemas.microsoft.com/office/powerpoint/2010/main" val="1750388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31A5D-17A2-4EB8-9E18-3C3FEFFB8268}"/>
              </a:ext>
            </a:extLst>
          </p:cNvPr>
          <p:cNvSpPr>
            <a:spLocks noGrp="1"/>
          </p:cNvSpPr>
          <p:nvPr>
            <p:ph type="title"/>
          </p:nvPr>
        </p:nvSpPr>
        <p:spPr>
          <a:xfrm>
            <a:off x="838200" y="378004"/>
            <a:ext cx="10515600" cy="1325563"/>
          </a:xfrm>
        </p:spPr>
        <p:txBody>
          <a:bodyPr/>
          <a:lstStyle/>
          <a:p>
            <a:pPr algn="ctr" rtl="1"/>
            <a:r>
              <a:rPr lang="ar-SA" dirty="0">
                <a:solidFill>
                  <a:srgbClr val="FF0000"/>
                </a:solidFill>
              </a:rPr>
              <a:t>الأستاذ الدكتور محمد جميل الحبال</a:t>
            </a:r>
            <a:br>
              <a:rPr lang="ar-SA" dirty="0"/>
            </a:br>
            <a:endParaRPr lang="en-US" dirty="0"/>
          </a:p>
        </p:txBody>
      </p:sp>
      <p:sp>
        <p:nvSpPr>
          <p:cNvPr id="3" name="Content Placeholder 2">
            <a:extLst>
              <a:ext uri="{FF2B5EF4-FFF2-40B4-BE49-F238E27FC236}">
                <a16:creationId xmlns:a16="http://schemas.microsoft.com/office/drawing/2014/main" id="{9395B1A8-6BA0-4A0F-BBA5-745C543F2929}"/>
              </a:ext>
            </a:extLst>
          </p:cNvPr>
          <p:cNvSpPr>
            <a:spLocks noGrp="1"/>
          </p:cNvSpPr>
          <p:nvPr>
            <p:ph idx="1"/>
          </p:nvPr>
        </p:nvSpPr>
        <p:spPr/>
        <p:txBody>
          <a:bodyPr>
            <a:normAutofit/>
          </a:bodyPr>
          <a:lstStyle/>
          <a:p>
            <a:pPr marL="0" indent="0" algn="ctr" rtl="1">
              <a:buNone/>
            </a:pPr>
            <a:r>
              <a:rPr lang="ar-SA" sz="4000" dirty="0"/>
              <a:t>استشاري الطب الباطني </a:t>
            </a:r>
          </a:p>
          <a:p>
            <a:pPr marL="0" indent="0" algn="ctr" rtl="1">
              <a:buNone/>
            </a:pPr>
            <a:r>
              <a:rPr lang="ar-SA" sz="4000" dirty="0"/>
              <a:t>وباحث في التفسير الطبي للقرآن الكريم والسنة النبوية المطهرة</a:t>
            </a:r>
          </a:p>
          <a:p>
            <a:pPr marL="0" indent="0" algn="ctr" rtl="1">
              <a:buNone/>
            </a:pPr>
            <a:endParaRPr lang="ar-SA" sz="4000" dirty="0">
              <a:hlinkClick r:id="rId3"/>
            </a:endParaRPr>
          </a:p>
          <a:p>
            <a:pPr marL="0" indent="0" algn="ctr" rtl="1">
              <a:buNone/>
            </a:pPr>
            <a:r>
              <a:rPr lang="ar-SA" sz="4000" dirty="0">
                <a:hlinkClick r:id="rId3"/>
              </a:rPr>
              <a:t>الموقع على الشبكة العنكبوتية:</a:t>
            </a:r>
          </a:p>
          <a:p>
            <a:pPr marL="0" indent="0" algn="ctr" rtl="1">
              <a:buNone/>
            </a:pPr>
            <a:r>
              <a:rPr lang="en-US" sz="4000" dirty="0">
                <a:hlinkClick r:id="rId3"/>
              </a:rPr>
              <a:t>www.alhabbal.info/dr.mjamil</a:t>
            </a:r>
            <a:endParaRPr lang="en-US" sz="4000" dirty="0"/>
          </a:p>
          <a:p>
            <a:pPr marL="0" indent="0" algn="ctr" rtl="1">
              <a:buNone/>
            </a:pPr>
            <a:r>
              <a:rPr lang="ar-SA" sz="4000" dirty="0">
                <a:solidFill>
                  <a:srgbClr val="FF0000"/>
                </a:solidFill>
              </a:rPr>
              <a:t>الموصل - العراق</a:t>
            </a:r>
            <a:endParaRPr lang="en-US" sz="4000" dirty="0">
              <a:solidFill>
                <a:srgbClr val="FF0000"/>
              </a:solidFill>
            </a:endParaRPr>
          </a:p>
        </p:txBody>
      </p:sp>
    </p:spTree>
    <p:extLst>
      <p:ext uri="{BB962C8B-B14F-4D97-AF65-F5344CB8AC3E}">
        <p14:creationId xmlns:p14="http://schemas.microsoft.com/office/powerpoint/2010/main" val="920312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AE60D-53A6-4DF4-93E1-8B2CE28FE1F7}"/>
              </a:ext>
            </a:extLst>
          </p:cNvPr>
          <p:cNvSpPr>
            <a:spLocks noGrp="1"/>
          </p:cNvSpPr>
          <p:nvPr>
            <p:ph type="title"/>
          </p:nvPr>
        </p:nvSpPr>
        <p:spPr/>
        <p:txBody>
          <a:bodyPr/>
          <a:lstStyle/>
          <a:p>
            <a:pPr algn="ctr" rtl="1"/>
            <a:r>
              <a:rPr lang="ar-SA" dirty="0"/>
              <a:t>العبارة (</a:t>
            </a:r>
            <a:r>
              <a:rPr lang="ar-SA" dirty="0">
                <a:solidFill>
                  <a:srgbClr val="FF0000"/>
                </a:solidFill>
              </a:rPr>
              <a:t>أن جاء بعجل حنيذ</a:t>
            </a:r>
            <a:r>
              <a:rPr lang="ar-SA" dirty="0"/>
              <a:t>) ، ( </a:t>
            </a:r>
            <a:r>
              <a:rPr lang="ar-SA" dirty="0">
                <a:solidFill>
                  <a:srgbClr val="FF0000"/>
                </a:solidFill>
              </a:rPr>
              <a:t>سمين</a:t>
            </a:r>
            <a:r>
              <a:rPr lang="ar-SA" dirty="0"/>
              <a:t>)</a:t>
            </a:r>
            <a:endParaRPr lang="en-US" dirty="0"/>
          </a:p>
        </p:txBody>
      </p:sp>
      <p:sp>
        <p:nvSpPr>
          <p:cNvPr id="3" name="Content Placeholder 2">
            <a:extLst>
              <a:ext uri="{FF2B5EF4-FFF2-40B4-BE49-F238E27FC236}">
                <a16:creationId xmlns:a16="http://schemas.microsoft.com/office/drawing/2014/main" id="{0C25FAD1-E80D-4A74-8EDD-960BD2531CCF}"/>
              </a:ext>
            </a:extLst>
          </p:cNvPr>
          <p:cNvSpPr>
            <a:spLocks noGrp="1"/>
          </p:cNvSpPr>
          <p:nvPr>
            <p:ph idx="1"/>
          </p:nvPr>
        </p:nvSpPr>
        <p:spPr/>
        <p:txBody>
          <a:bodyPr>
            <a:normAutofit/>
          </a:bodyPr>
          <a:lstStyle/>
          <a:p>
            <a:pPr marL="0" indent="0" algn="r" rtl="1">
              <a:buNone/>
            </a:pPr>
            <a:r>
              <a:rPr lang="ar-SA" sz="2400" dirty="0"/>
              <a:t>وردت في الآيتين الكريمتين:</a:t>
            </a:r>
          </a:p>
          <a:p>
            <a:pPr marL="0" indent="0" algn="r" rtl="1">
              <a:buNone/>
            </a:pPr>
            <a:endParaRPr lang="ar-SA" sz="2400" dirty="0"/>
          </a:p>
          <a:p>
            <a:pPr marL="0" indent="0" algn="r" rtl="1">
              <a:buNone/>
            </a:pPr>
            <a:r>
              <a:rPr lang="ar-SA" sz="2400" dirty="0"/>
              <a:t>الأولى: هود :</a:t>
            </a:r>
          </a:p>
          <a:p>
            <a:pPr marL="0" indent="0" algn="r" rtl="1">
              <a:buNone/>
            </a:pPr>
            <a:endParaRPr lang="ar-SA" sz="2400" dirty="0"/>
          </a:p>
          <a:p>
            <a:pPr marL="0" indent="0" algn="r" rtl="1">
              <a:buNone/>
            </a:pPr>
            <a:endParaRPr lang="ar-SA" sz="2400" dirty="0"/>
          </a:p>
          <a:p>
            <a:pPr marL="0" indent="0" algn="r" rtl="1">
              <a:buNone/>
            </a:pPr>
            <a:endParaRPr lang="ar-SA" sz="2400" dirty="0"/>
          </a:p>
          <a:p>
            <a:pPr marL="0" indent="0" algn="r" rtl="1">
              <a:buNone/>
            </a:pPr>
            <a:r>
              <a:rPr lang="ar-SA" sz="2400" dirty="0"/>
              <a:t>الثانية : الذاريات :</a:t>
            </a:r>
            <a:endParaRPr lang="en-US" sz="2400" dirty="0"/>
          </a:p>
        </p:txBody>
      </p:sp>
      <p:sp>
        <p:nvSpPr>
          <p:cNvPr id="4" name="Rectangle 1">
            <a:extLst>
              <a:ext uri="{FF2B5EF4-FFF2-40B4-BE49-F238E27FC236}">
                <a16:creationId xmlns:a16="http://schemas.microsoft.com/office/drawing/2014/main" id="{6D7EE569-9C02-4B08-91A7-DA9F3F95140E}"/>
              </a:ext>
            </a:extLst>
          </p:cNvPr>
          <p:cNvSpPr>
            <a:spLocks noChangeArrowheads="1"/>
          </p:cNvSpPr>
          <p:nvPr/>
        </p:nvSpPr>
        <p:spPr bwMode="auto">
          <a:xfrm>
            <a:off x="406178" y="2690336"/>
            <a:ext cx="918232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وَلَقَدْ جَاءَتْ رُسُلُنَا إِبْرَاهِيمَ بِالْبُشْرَىٰ قَالُوا سَلَامًا ۖ قَالَ سَلَامٌ ۖ فَمَا لَبِثَ </a:t>
            </a:r>
            <a:r>
              <a:rPr kumimoji="0" lang="ar-SA" altLang="en-US" sz="2400" b="1"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أَنْ </a:t>
            </a: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جَاءَ بِعِجْلٍ حَنِيذٍ</a:t>
            </a:r>
            <a:r>
              <a:rPr kumimoji="0" lang="en-US" altLang="en-US" sz="2400" b="1" i="0" u="none" strike="noStrike" cap="none" normalizeH="0" baseline="0" dirty="0">
                <a:ln>
                  <a:noFill/>
                </a:ln>
                <a:solidFill>
                  <a:srgbClr val="FF0000"/>
                </a:solidFill>
                <a:effectLst/>
                <a:latin typeface="Arial" panose="020B0604020202020204" pitchFamily="34" charset="0"/>
              </a:rPr>
              <a:t> </a:t>
            </a:r>
            <a:r>
              <a:rPr kumimoji="0" lang="en-US" altLang="en-US" sz="2400" b="0" i="0" u="none" strike="noStrike" cap="none" normalizeH="0" baseline="0" dirty="0">
                <a:ln>
                  <a:noFill/>
                </a:ln>
                <a:effectLst/>
                <a:latin typeface="Arial" panose="020B0604020202020204" pitchFamily="34" charset="0"/>
              </a:rPr>
              <a:t>﴿69﴾ </a:t>
            </a:r>
          </a:p>
        </p:txBody>
      </p:sp>
      <p:sp>
        <p:nvSpPr>
          <p:cNvPr id="5" name="Rectangle 2">
            <a:extLst>
              <a:ext uri="{FF2B5EF4-FFF2-40B4-BE49-F238E27FC236}">
                <a16:creationId xmlns:a16="http://schemas.microsoft.com/office/drawing/2014/main" id="{E4B349E0-22CA-4D6B-83EF-B58259D7A2F7}"/>
              </a:ext>
            </a:extLst>
          </p:cNvPr>
          <p:cNvSpPr>
            <a:spLocks noChangeArrowheads="1"/>
          </p:cNvSpPr>
          <p:nvPr/>
        </p:nvSpPr>
        <p:spPr bwMode="auto">
          <a:xfrm>
            <a:off x="3957804" y="4457183"/>
            <a:ext cx="53258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8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فَرَاغَ إِلَىٰ أَهْلِهِ </a:t>
            </a:r>
            <a:r>
              <a:rPr kumimoji="0" lang="ar-SA" altLang="en-US" sz="28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فَجَاءَ بِعِجْلٍ سَمِينٍ</a:t>
            </a:r>
            <a:r>
              <a:rPr kumimoji="0" lang="en-US" altLang="en-US" sz="2800" b="1" i="0" u="none" strike="noStrike" cap="none" normalizeH="0" baseline="0" dirty="0">
                <a:ln>
                  <a:noFill/>
                </a:ln>
                <a:solidFill>
                  <a:srgbClr val="FF0000"/>
                </a:solidFill>
                <a:effectLst/>
                <a:latin typeface="Arial" panose="020B0604020202020204" pitchFamily="34" charset="0"/>
              </a:rPr>
              <a:t> </a:t>
            </a:r>
            <a:r>
              <a:rPr kumimoji="0" lang="en-US" altLang="en-US" sz="2800" b="0" i="0" u="none" strike="noStrike" cap="none" normalizeH="0" baseline="0" dirty="0">
                <a:ln>
                  <a:noFill/>
                </a:ln>
                <a:effectLst/>
                <a:latin typeface="Arial" panose="020B0604020202020204" pitchFamily="34" charset="0"/>
              </a:rPr>
              <a:t>﴿26﴾ </a:t>
            </a:r>
          </a:p>
        </p:txBody>
      </p:sp>
    </p:spTree>
    <p:extLst>
      <p:ext uri="{BB962C8B-B14F-4D97-AF65-F5344CB8AC3E}">
        <p14:creationId xmlns:p14="http://schemas.microsoft.com/office/powerpoint/2010/main" val="2178169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E971C-870F-4FAB-BD7D-D15221144CD7}"/>
              </a:ext>
            </a:extLst>
          </p:cNvPr>
          <p:cNvSpPr>
            <a:spLocks noGrp="1"/>
          </p:cNvSpPr>
          <p:nvPr>
            <p:ph type="title"/>
          </p:nvPr>
        </p:nvSpPr>
        <p:spPr/>
        <p:txBody>
          <a:bodyPr/>
          <a:lstStyle/>
          <a:p>
            <a:pPr algn="ctr"/>
            <a:r>
              <a:rPr lang="ar-SA" dirty="0"/>
              <a:t>العبارة </a:t>
            </a:r>
            <a:r>
              <a:rPr lang="ar-SA" dirty="0">
                <a:solidFill>
                  <a:srgbClr val="FF0000"/>
                </a:solidFill>
              </a:rPr>
              <a:t>( وأبرئ الأكمه والأبرص</a:t>
            </a:r>
            <a:r>
              <a:rPr lang="ar-SA" dirty="0"/>
              <a:t>)	</a:t>
            </a:r>
            <a:endParaRPr lang="en-US" dirty="0"/>
          </a:p>
        </p:txBody>
      </p:sp>
      <p:sp>
        <p:nvSpPr>
          <p:cNvPr id="3" name="Content Placeholder 2">
            <a:extLst>
              <a:ext uri="{FF2B5EF4-FFF2-40B4-BE49-F238E27FC236}">
                <a16:creationId xmlns:a16="http://schemas.microsoft.com/office/drawing/2014/main" id="{88540517-50C6-4032-A758-9CA96B015AEA}"/>
              </a:ext>
            </a:extLst>
          </p:cNvPr>
          <p:cNvSpPr>
            <a:spLocks noGrp="1"/>
          </p:cNvSpPr>
          <p:nvPr>
            <p:ph idx="1"/>
          </p:nvPr>
        </p:nvSpPr>
        <p:spPr/>
        <p:txBody>
          <a:bodyPr/>
          <a:lstStyle/>
          <a:p>
            <a:pPr marL="0" indent="0" algn="just" rtl="1">
              <a:buNone/>
            </a:pPr>
            <a:r>
              <a:rPr lang="ar-SA" dirty="0"/>
              <a:t>وردت في آيتين كريمتين:</a:t>
            </a:r>
          </a:p>
          <a:p>
            <a:pPr marL="0" indent="0" algn="just" rtl="1">
              <a:buNone/>
            </a:pPr>
            <a:endParaRPr lang="ar-SA" dirty="0"/>
          </a:p>
          <a:p>
            <a:pPr marL="0" indent="0" algn="just" rtl="1">
              <a:buNone/>
            </a:pPr>
            <a:r>
              <a:rPr lang="ar-SA" dirty="0"/>
              <a:t>اولا: أل عمران :</a:t>
            </a:r>
          </a:p>
          <a:p>
            <a:pPr marL="0" indent="0" algn="just" rtl="1">
              <a:buNone/>
            </a:pPr>
            <a:endParaRPr lang="ar-SA" dirty="0"/>
          </a:p>
          <a:p>
            <a:pPr marL="0" indent="0" algn="just" rtl="1">
              <a:buNone/>
            </a:pPr>
            <a:endParaRPr lang="ar-SA" dirty="0"/>
          </a:p>
          <a:p>
            <a:pPr marL="0" indent="0" algn="just" rtl="1">
              <a:buNone/>
            </a:pPr>
            <a:r>
              <a:rPr lang="ar-SA" dirty="0"/>
              <a:t>الثانية: المائدة :</a:t>
            </a:r>
            <a:endParaRPr lang="en-US" dirty="0"/>
          </a:p>
        </p:txBody>
      </p:sp>
      <p:sp>
        <p:nvSpPr>
          <p:cNvPr id="5" name="Rectangle 2">
            <a:extLst>
              <a:ext uri="{FF2B5EF4-FFF2-40B4-BE49-F238E27FC236}">
                <a16:creationId xmlns:a16="http://schemas.microsoft.com/office/drawing/2014/main" id="{330A717D-3CE5-41FF-820E-EDAC4585ECB5}"/>
              </a:ext>
            </a:extLst>
          </p:cNvPr>
          <p:cNvSpPr>
            <a:spLocks noChangeArrowheads="1"/>
          </p:cNvSpPr>
          <p:nvPr/>
        </p:nvSpPr>
        <p:spPr bwMode="auto">
          <a:xfrm>
            <a:off x="778108" y="4372908"/>
            <a:ext cx="8461948"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إِذْ قَالَ اللَّهُ يَا عِيسَى ابْنَ مَرْيَمَ اذْكُرْ نِعْمَتِي عَلَيْكَ وَعَلَىٰ وَالِدَتِكَ إِذْ أَيَّدْتُكَ بِرُوحِ الْقُدُسِ تُكَلِّمُ النَّاسَ فِي الْمَهْدِ وَكَهْلًا ۖ وَإِذْ عَلَّمْتُكَ الْكِتَابَ وَالْحِكْمَةَ وَالتَّوْرَاةَ وَالْإِنْجِيلَ ۖ وَإِذْ تَخْلُقُ مِنَ الطِّينِ كَهَيْئَةِ الطَّيْرِ بِإِذْنِي فَتَنْفُخُ فِيهَا فَتَكُونُ طَيْرًا بِإِذْنِي ۖ </a:t>
            </a:r>
            <a:r>
              <a:rPr kumimoji="0" lang="ar-SA" altLang="en-US" sz="2400" b="0"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وَتُبْرِئُ الْأَكْمَهَ وَالْأَبْرَصَ </a:t>
            </a: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بِإِذْنِي ۖ وَإِذْ تُخْرِجُ الْمَوْتَىٰ بِإِذْنِي ۖ وَإِذْ كَفَفْتُ بَنِي إِسْرَائِيلَ عَنْكَ إِذْ جِئْتَهُمْ بِالْبَيِّنَاتِ فَقَالَ الَّذِينَ كَفَرُوا مِنْهُمْ إِنْ هَٰذَا إِلَّا سِحْرٌ مُبِينٌ</a:t>
            </a:r>
            <a:r>
              <a:rPr kumimoji="0" lang="en-US" altLang="en-US" sz="2400" b="0" i="0" u="none" strike="noStrike" cap="none" normalizeH="0" baseline="0" dirty="0">
                <a:ln>
                  <a:noFill/>
                </a:ln>
                <a:effectLst/>
                <a:latin typeface="Arial" panose="020B0604020202020204" pitchFamily="34" charset="0"/>
              </a:rPr>
              <a:t> ﴿110﴾ </a:t>
            </a:r>
          </a:p>
        </p:txBody>
      </p:sp>
      <p:sp>
        <p:nvSpPr>
          <p:cNvPr id="6" name="Rectangle 3">
            <a:extLst>
              <a:ext uri="{FF2B5EF4-FFF2-40B4-BE49-F238E27FC236}">
                <a16:creationId xmlns:a16="http://schemas.microsoft.com/office/drawing/2014/main" id="{C1C24FC2-45E7-4F8F-BB4F-2261D6475373}"/>
              </a:ext>
            </a:extLst>
          </p:cNvPr>
          <p:cNvSpPr>
            <a:spLocks noChangeArrowheads="1"/>
          </p:cNvSpPr>
          <p:nvPr/>
        </p:nvSpPr>
        <p:spPr bwMode="auto">
          <a:xfrm>
            <a:off x="838200" y="2274838"/>
            <a:ext cx="8401856"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effectLst/>
              <a:latin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وَرَسُولًا إِلَىٰ بَنِي إِسْرَائِيلَ أَنِّي قَدْ </a:t>
            </a:r>
            <a:r>
              <a:rPr kumimoji="0" lang="ar-SA" altLang="en-US" sz="2400" b="0"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جِئْتُكُمْ بِآيَةٍ مِنْ رَبِّكُمْ </a:t>
            </a: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أَنِّي أَخْلُقُ لَكُمْ مِنَ الطِّينِ كَهَيْئَةِ الطَّيْرِ فَأَنْفُخُ فِيهِ فَيَكُونُ طَيْرًا بِإِذْنِ اللَّهِ ۖ </a:t>
            </a:r>
            <a:r>
              <a:rPr kumimoji="0" lang="ar-SA" altLang="en-US" sz="2400" b="0"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وَأُبْرِئُ الْأَكْمَهَ وَالْأَبْرَصَ </a:t>
            </a: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وَأُحْيِي الْمَوْتَىٰ بِإِذْنِ اللَّهِ ۖ وَأُنَبِّئُكُمْ بِمَا تَأْكُلُونَ وَمَا تَدَّخِرُونَ فِي بُيُوتِكُمْ ۚ إِنَّ فِي ذَٰلِكَ لَآيَةً لَكُمْ إِنْ كُنْتُمْ مُؤْمِنِينَ</a:t>
            </a:r>
            <a:r>
              <a:rPr kumimoji="0" lang="en-US" altLang="en-US" sz="2400" b="0" i="0" u="none" strike="noStrike" cap="none" normalizeH="0" baseline="0" dirty="0">
                <a:ln>
                  <a:noFill/>
                </a:ln>
                <a:effectLst/>
                <a:latin typeface="Arial" panose="020B0604020202020204" pitchFamily="34" charset="0"/>
              </a:rPr>
              <a:t> ﴿49﴾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2068361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2A49F-01EF-42E4-8954-3871109910DC}"/>
              </a:ext>
            </a:extLst>
          </p:cNvPr>
          <p:cNvSpPr>
            <a:spLocks noGrp="1"/>
          </p:cNvSpPr>
          <p:nvPr>
            <p:ph type="title"/>
          </p:nvPr>
        </p:nvSpPr>
        <p:spPr/>
        <p:txBody>
          <a:bodyPr/>
          <a:lstStyle/>
          <a:p>
            <a:pPr algn="ctr"/>
            <a:r>
              <a:rPr lang="ar-SA" dirty="0">
                <a:solidFill>
                  <a:srgbClr val="FF0000"/>
                </a:solidFill>
              </a:rPr>
              <a:t>سؤال؟</a:t>
            </a:r>
            <a:endParaRPr lang="en-US" dirty="0">
              <a:solidFill>
                <a:srgbClr val="FF0000"/>
              </a:solidFill>
            </a:endParaRPr>
          </a:p>
        </p:txBody>
      </p:sp>
      <p:sp>
        <p:nvSpPr>
          <p:cNvPr id="3" name="Content Placeholder 2">
            <a:extLst>
              <a:ext uri="{FF2B5EF4-FFF2-40B4-BE49-F238E27FC236}">
                <a16:creationId xmlns:a16="http://schemas.microsoft.com/office/drawing/2014/main" id="{5B7DD854-9082-446F-80D6-2080A4D305AD}"/>
              </a:ext>
            </a:extLst>
          </p:cNvPr>
          <p:cNvSpPr>
            <a:spLocks noGrp="1"/>
          </p:cNvSpPr>
          <p:nvPr>
            <p:ph idx="1"/>
          </p:nvPr>
        </p:nvSpPr>
        <p:spPr>
          <a:xfrm>
            <a:off x="838200" y="1690688"/>
            <a:ext cx="10515600" cy="4351338"/>
          </a:xfrm>
        </p:spPr>
        <p:txBody>
          <a:bodyPr/>
          <a:lstStyle/>
          <a:p>
            <a:pPr marL="0" indent="0" algn="r" rtl="1">
              <a:buNone/>
            </a:pPr>
            <a:r>
              <a:rPr lang="ar-SA" sz="3600" dirty="0"/>
              <a:t>ما المقصود بقوله تعالى: (</a:t>
            </a:r>
            <a:r>
              <a:rPr lang="ar-SA" sz="3600" b="1" dirty="0">
                <a:solidFill>
                  <a:srgbClr val="FF0000"/>
                </a:solidFill>
                <a:latin typeface="Arial" panose="020B0604020202020204" pitchFamily="34" charset="0"/>
              </a:rPr>
              <a:t>و</a:t>
            </a:r>
            <a:r>
              <a:rPr lang="ar-SA" altLang="en-US" sz="3600" b="1" dirty="0">
                <a:solidFill>
                  <a:srgbClr val="FF0000"/>
                </a:solidFill>
                <a:latin typeface="Arial" panose="020B0604020202020204" pitchFamily="34" charset="0"/>
                <a:hlinkClick r:id="rId2">
                  <a:extLst>
                    <a:ext uri="{A12FA001-AC4F-418D-AE19-62706E023703}">
                      <ahyp:hlinkClr xmlns:ahyp="http://schemas.microsoft.com/office/drawing/2018/hyperlinkcolor" val="tx"/>
                    </a:ext>
                  </a:extLst>
                </a:hlinkClick>
              </a:rPr>
              <a:t>جِئْتُكُمْ بِآيَةٍ مِنْ رَبِّكُمْ </a:t>
            </a:r>
            <a:r>
              <a:rPr lang="ar-SA" altLang="en-US" sz="3600" dirty="0">
                <a:latin typeface="Arial" panose="020B0604020202020204" pitchFamily="34" charset="0"/>
              </a:rPr>
              <a:t>) . وما هي هذه الآية؟</a:t>
            </a:r>
            <a:r>
              <a:rPr lang="ar-SA" sz="3600" dirty="0"/>
              <a:t> </a:t>
            </a:r>
            <a:endParaRPr lang="en-US" sz="3600" dirty="0"/>
          </a:p>
        </p:txBody>
      </p:sp>
      <p:sp>
        <p:nvSpPr>
          <p:cNvPr id="4" name="Rectangle 1">
            <a:extLst>
              <a:ext uri="{FF2B5EF4-FFF2-40B4-BE49-F238E27FC236}">
                <a16:creationId xmlns:a16="http://schemas.microsoft.com/office/drawing/2014/main" id="{A53F5461-42AE-416C-84BD-A9C8BFEFAEF7}"/>
              </a:ext>
            </a:extLst>
          </p:cNvPr>
          <p:cNvSpPr>
            <a:spLocks noChangeArrowheads="1"/>
          </p:cNvSpPr>
          <p:nvPr/>
        </p:nvSpPr>
        <p:spPr bwMode="auto">
          <a:xfrm>
            <a:off x="996011" y="1799310"/>
            <a:ext cx="10515601"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effectLst/>
              <a:latin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3200" b="0"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وَمُصَدِّقًا لِمَا بَيْنَ يَدَيَّ مِنَ التَّوْرَاةِ </a:t>
            </a:r>
            <a:r>
              <a:rPr kumimoji="0" lang="ar-SA" altLang="en-US" sz="32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وَلِأُحِلَّ لَكُمْ بَعْضَ الَّذِي حُرِّمَ عَلَيْكُمْ ۚ </a:t>
            </a:r>
            <a:r>
              <a:rPr kumimoji="0" lang="ar-SA" altLang="en-US" sz="32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وَجِئْتُكُم</a:t>
            </a:r>
            <a:r>
              <a:rPr kumimoji="0" lang="ar-SA" altLang="en-US" sz="3200" b="0"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a:t>
            </a:r>
            <a:r>
              <a:rPr kumimoji="0" lang="ar-SA" altLang="en-US" sz="32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بِآيَةٍ مِنْ رَبِّكُم</a:t>
            </a:r>
            <a:r>
              <a:rPr kumimoji="0" lang="ar-SA" altLang="en-US" sz="3200" b="1"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a:t>
            </a:r>
            <a:r>
              <a:rPr kumimoji="0" lang="ar-SA" altLang="en-US" sz="32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فَاتَّقُوا اللَّهَ وَأَطِيعُونِ</a:t>
            </a:r>
            <a:r>
              <a:rPr kumimoji="0" lang="en-US" altLang="en-US" sz="3200" b="0" i="0" u="none" strike="noStrike" cap="none" normalizeH="0" baseline="0" dirty="0">
                <a:ln>
                  <a:noFill/>
                </a:ln>
                <a:effectLst/>
                <a:latin typeface="Arial" panose="020B0604020202020204" pitchFamily="34" charset="0"/>
              </a:rPr>
              <a:t> ﴿50﴾ </a:t>
            </a:r>
            <a:r>
              <a:rPr kumimoji="0" lang="ar-SA" altLang="en-US" sz="3200" b="0" i="0" u="none" strike="noStrike" cap="none" normalizeH="0" baseline="0" dirty="0">
                <a:ln>
                  <a:noFill/>
                </a:ln>
                <a:effectLst/>
                <a:latin typeface="Arial" panose="020B0604020202020204" pitchFamily="34" charset="0"/>
              </a:rPr>
              <a:t>سورة آل عمران</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ar-SA" altLang="en-US" sz="3200" b="0" i="0" u="none" strike="noStrike" cap="none" normalizeH="0" baseline="0" dirty="0">
              <a:ln>
                <a:noFill/>
              </a:ln>
              <a:effectLst/>
              <a:latin typeface="Arial" panose="020B0604020202020204" pitchFamily="34" charset="0"/>
            </a:endParaRPr>
          </a:p>
          <a:p>
            <a:pPr algn="just" rtl="1" eaLnBrk="0" fontAlgn="base" hangingPunct="0">
              <a:spcBef>
                <a:spcPct val="0"/>
              </a:spcBef>
              <a:spcAft>
                <a:spcPct val="0"/>
              </a:spcAft>
              <a:buFontTx/>
              <a:buChar char="•"/>
            </a:pPr>
            <a:r>
              <a:rPr kumimoji="0" lang="ar-SA" altLang="en-US" sz="32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وَرَسُولًا </a:t>
            </a:r>
            <a:r>
              <a:rPr kumimoji="0" lang="ar-SA" altLang="en-US" sz="3200" b="0" i="0" u="none" strike="noStrike" cap="none" normalizeH="0" baseline="0" dirty="0" err="1">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إِلَىٰ</a:t>
            </a:r>
            <a:r>
              <a:rPr kumimoji="0" lang="ar-SA" altLang="en-US" sz="32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بَنِي إِسْرَائِيلَ أَنِّي قَدْ </a:t>
            </a:r>
            <a:r>
              <a:rPr kumimoji="0" lang="ar-SA" altLang="en-US" sz="32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جِئْتُكُمْ بِآيَةٍ مِنْ رَبِّكُمْ </a:t>
            </a:r>
            <a:r>
              <a:rPr kumimoji="0" lang="ar-SA" altLang="en-US" sz="32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أَنِّي أَخْلُقُ لَكُمْ مِنَ الطِّينِ كَهَيْئَةِ الطَّيْرِ فَأَنْفُخُ فِيهِ فَيَكُونُ طَيْرًا بِإِذْنِ اللَّهِ ۖ وَأُبْرِئُ الْأَكْمَهَ وَالْأَبْرَصَ وَأُحْيِي </a:t>
            </a:r>
            <a:r>
              <a:rPr kumimoji="0" lang="ar-SA" altLang="en-US" sz="3200" b="0" i="0" u="none" strike="noStrike" cap="none" normalizeH="0" baseline="0" dirty="0" err="1">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الْمَوْتَىٰ</a:t>
            </a:r>
            <a:r>
              <a:rPr kumimoji="0" lang="ar-SA" altLang="en-US" sz="32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بِإِذْنِ اللَّهِ ۖ وَأُنَبِّئُكُمْ بِمَا تَأْكُلُونَ وَمَا تَدَّخِرُونَ فِي بُيُوتِكُمْ ۚ إِنَّ فِي </a:t>
            </a:r>
            <a:r>
              <a:rPr kumimoji="0" lang="ar-SA" altLang="en-US" sz="3200" b="0" i="0" u="none" strike="noStrike" cap="none" normalizeH="0" baseline="0" dirty="0" err="1">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ذَٰلِكَ</a:t>
            </a:r>
            <a:r>
              <a:rPr kumimoji="0" lang="ar-SA" altLang="en-US" sz="32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لَآيَةً لَكُمْ إِنْ كُنْتُمْ مُؤْمِنِينَ</a:t>
            </a:r>
            <a:r>
              <a:rPr kumimoji="0" lang="en-US" altLang="en-US" sz="3200" b="0" i="0" u="none" strike="noStrike" cap="none" normalizeH="0" baseline="0" dirty="0">
                <a:ln>
                  <a:noFill/>
                </a:ln>
                <a:effectLst/>
                <a:latin typeface="Arial" panose="020B0604020202020204" pitchFamily="34" charset="0"/>
              </a:rPr>
              <a:t> ﴿49﴾ </a:t>
            </a:r>
            <a:r>
              <a:rPr kumimoji="0" lang="ar-SA" altLang="en-US" sz="3200" b="0" i="0" u="none" strike="noStrike" cap="none" normalizeH="0" baseline="0" dirty="0">
                <a:ln>
                  <a:noFill/>
                </a:ln>
                <a:effectLst/>
                <a:latin typeface="Arial" panose="020B0604020202020204" pitchFamily="34" charset="0"/>
              </a:rPr>
              <a:t>سورة آل عمران</a:t>
            </a:r>
          </a:p>
          <a:p>
            <a:pPr algn="just" rtl="1" eaLnBrk="0" fontAlgn="base" hangingPunct="0">
              <a:spcBef>
                <a:spcPct val="0"/>
              </a:spcBef>
              <a:spcAft>
                <a:spcPct val="0"/>
              </a:spcAft>
            </a:pPr>
            <a:endParaRPr kumimoji="0" lang="en-US" altLang="en-US" sz="3200" b="0" i="0" u="none" strike="noStrike" cap="none" normalizeH="0" baseline="0" dirty="0">
              <a:ln>
                <a:noFill/>
              </a:ln>
              <a:effectLst/>
              <a:latin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altLang="en-US" sz="3200" b="0" i="0" u="none" strike="noStrike" cap="none" normalizeH="0" baseline="0" dirty="0">
              <a:ln>
                <a:noFill/>
              </a:ln>
              <a:effectLst/>
              <a:latin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712436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solidFill>
                  <a:srgbClr val="FF0000"/>
                </a:solidFill>
              </a:rPr>
              <a:t>الجواب (والله أعلم) </a:t>
            </a:r>
            <a:br>
              <a:rPr lang="ar-SA" dirty="0">
                <a:solidFill>
                  <a:srgbClr val="FF0000"/>
                </a:solidFill>
              </a:rPr>
            </a:br>
            <a:r>
              <a:rPr lang="ar-SA" dirty="0"/>
              <a:t>هي البشارة بالرسول محمد (صلى الله عليه وسلم)</a:t>
            </a:r>
            <a:endParaRPr lang="en-US" dirty="0"/>
          </a:p>
        </p:txBody>
      </p:sp>
      <p:sp>
        <p:nvSpPr>
          <p:cNvPr id="3" name="Content Placeholder 2"/>
          <p:cNvSpPr>
            <a:spLocks noGrp="1"/>
          </p:cNvSpPr>
          <p:nvPr>
            <p:ph idx="1"/>
          </p:nvPr>
        </p:nvSpPr>
        <p:spPr/>
        <p:txBody>
          <a:bodyPr>
            <a:normAutofit/>
          </a:bodyPr>
          <a:lstStyle/>
          <a:p>
            <a:pPr marL="0" indent="0" algn="r" rtl="1">
              <a:buNone/>
            </a:pPr>
            <a:endParaRPr lang="ar-SA" dirty="0"/>
          </a:p>
          <a:p>
            <a:pPr marL="0" indent="0" algn="just" rtl="1">
              <a:buNone/>
            </a:pPr>
            <a:r>
              <a:rPr lang="ar-SA" sz="3600" dirty="0"/>
              <a:t>وذلك لقوله تعالى في سورة الصف الآية رقم 6:</a:t>
            </a:r>
          </a:p>
          <a:p>
            <a:pPr marL="0" indent="0" algn="just" rtl="1">
              <a:buNone/>
            </a:pPr>
            <a:r>
              <a:rPr lang="ar-SA" sz="3600" dirty="0"/>
              <a:t>(وإِذْ قَالَ عِيسَى ابْنُ مَرْيَمَ يَا بَنِي إِسْرَائِيلَ إِنِّي رَسُولُ اللَّهِ إِلَيْكُم </a:t>
            </a:r>
            <a:r>
              <a:rPr lang="ar-SA" sz="3600" b="1" dirty="0">
                <a:solidFill>
                  <a:srgbClr val="FF0000"/>
                </a:solidFill>
              </a:rPr>
              <a:t>مُّصَدِّقًا لِّمَا بَيْنَ يَدَيَّ مِنَ التَّوْرَاةِ </a:t>
            </a:r>
            <a:r>
              <a:rPr lang="ar-SA" sz="3600" dirty="0">
                <a:solidFill>
                  <a:srgbClr val="FF0000"/>
                </a:solidFill>
              </a:rPr>
              <a:t>وَمُبَشِّرًا بِرَسُولٍ يَأْتِي مِن بَعْدِي اسْمُهُ أَحْمَد</a:t>
            </a:r>
            <a:r>
              <a:rPr lang="ar-SA" sz="3600" dirty="0"/>
              <a:t>ُ ۖ فَلَمَّا جَاءَهُم بِالْبَيِّنَاتِ قَالُوا هَٰذَا سِحْرٌ مُّبِينٌ) .</a:t>
            </a:r>
          </a:p>
          <a:p>
            <a:pPr marL="0" indent="0" algn="just" rtl="1">
              <a:buNone/>
            </a:pPr>
            <a:r>
              <a:rPr kumimoji="0" lang="ar-SA" altLang="en-US" sz="3600" b="0"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a:t>
            </a:r>
            <a:r>
              <a:rPr kumimoji="0" lang="ar-SA" altLang="en-US" sz="36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وَمُصَدِّقًا لِمَا بَيْنَ يَدَيَّ مِنَ التَّوْرَاةِ </a:t>
            </a:r>
            <a:r>
              <a:rPr kumimoji="0" lang="ar-SA" altLang="en-US" sz="36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وَلِأُحِلَّ لَكُمْ بَعْضَ الَّذِي حُرِّمَ عَلَيْكُمْ ۚ </a:t>
            </a:r>
            <a:r>
              <a:rPr kumimoji="0" lang="ar-SA" altLang="en-US" sz="36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وَجِئْتُكُم</a:t>
            </a:r>
            <a:r>
              <a:rPr kumimoji="0" lang="ar-SA" altLang="en-US" sz="3600" b="0"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a:t>
            </a:r>
            <a:r>
              <a:rPr kumimoji="0" lang="ar-SA" altLang="en-US" sz="36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بِآيَةٍ مِنْ رَبِّكُم</a:t>
            </a:r>
            <a:r>
              <a:rPr kumimoji="0" lang="ar-SA" altLang="en-US" sz="3600" b="1"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a:t>
            </a:r>
            <a:r>
              <a:rPr kumimoji="0" lang="ar-SA" altLang="en-US" sz="36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فَاتَّقُوا اللَّهَ وَأَطِيعُونِ</a:t>
            </a:r>
            <a:r>
              <a:rPr kumimoji="0" lang="ar-SA" altLang="en-US" sz="3600" b="0" i="0" u="none" strike="noStrike" cap="none" normalizeH="0" baseline="0" dirty="0">
                <a:ln>
                  <a:noFill/>
                </a:ln>
                <a:effectLst/>
                <a:latin typeface="Arial" panose="020B0604020202020204" pitchFamily="34" charset="0"/>
                <a:cs typeface="Arial" panose="020B0604020202020204" pitchFamily="34" charset="0"/>
              </a:rPr>
              <a:t>)</a:t>
            </a:r>
            <a:r>
              <a:rPr kumimoji="0" lang="en-US" altLang="en-US" sz="3600" b="0" i="0" u="none" strike="noStrike" cap="none" normalizeH="0" baseline="0" dirty="0">
                <a:ln>
                  <a:noFill/>
                </a:ln>
                <a:effectLst/>
                <a:latin typeface="Arial" panose="020B0604020202020204" pitchFamily="34" charset="0"/>
              </a:rPr>
              <a:t> ﴿50﴾ </a:t>
            </a:r>
            <a:r>
              <a:rPr kumimoji="0" lang="ar-SA" altLang="en-US" sz="3600" b="0" i="0" u="none" strike="noStrike" cap="none" normalizeH="0" baseline="0" dirty="0">
                <a:ln>
                  <a:noFill/>
                </a:ln>
                <a:effectLst/>
                <a:latin typeface="Arial" panose="020B0604020202020204" pitchFamily="34" charset="0"/>
              </a:rPr>
              <a:t>سورة آل عمران</a:t>
            </a:r>
          </a:p>
          <a:p>
            <a:pPr marL="0" indent="0" algn="just" rtl="1">
              <a:buNone/>
            </a:pPr>
            <a:endParaRPr lang="en-US" sz="3600" dirty="0"/>
          </a:p>
        </p:txBody>
      </p:sp>
    </p:spTree>
    <p:extLst>
      <p:ext uri="{BB962C8B-B14F-4D97-AF65-F5344CB8AC3E}">
        <p14:creationId xmlns:p14="http://schemas.microsoft.com/office/powerpoint/2010/main" val="277004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t>العبارة ( </a:t>
            </a:r>
            <a:r>
              <a:rPr lang="ar-SA" dirty="0">
                <a:solidFill>
                  <a:srgbClr val="FF0000"/>
                </a:solidFill>
              </a:rPr>
              <a:t>إن هذا القرآن</a:t>
            </a:r>
            <a:r>
              <a:rPr lang="ar-SA" dirty="0"/>
              <a:t>)</a:t>
            </a:r>
            <a:endParaRPr lang="en-GB" dirty="0"/>
          </a:p>
        </p:txBody>
      </p:sp>
      <p:sp>
        <p:nvSpPr>
          <p:cNvPr id="3" name="Content Placeholder 2"/>
          <p:cNvSpPr>
            <a:spLocks noGrp="1"/>
          </p:cNvSpPr>
          <p:nvPr>
            <p:ph idx="1"/>
          </p:nvPr>
        </p:nvSpPr>
        <p:spPr/>
        <p:txBody>
          <a:bodyPr/>
          <a:lstStyle/>
          <a:p>
            <a:pPr marL="0" indent="0" algn="just" rtl="1">
              <a:buNone/>
            </a:pPr>
            <a:r>
              <a:rPr lang="ar-SA" dirty="0"/>
              <a:t>وردت في الآيتين الكريمتين:</a:t>
            </a:r>
          </a:p>
          <a:p>
            <a:pPr marL="0" indent="0" algn="just" rtl="1">
              <a:buNone/>
            </a:pPr>
            <a:endParaRPr lang="ar-SA" dirty="0"/>
          </a:p>
          <a:p>
            <a:pPr marL="0" indent="0" algn="just" rtl="1">
              <a:buNone/>
            </a:pPr>
            <a:r>
              <a:rPr lang="ar-SA" dirty="0"/>
              <a:t>أولا: الإسراء</a:t>
            </a:r>
          </a:p>
          <a:p>
            <a:pPr marL="0" indent="0" algn="just" rtl="1">
              <a:buNone/>
            </a:pPr>
            <a:endParaRPr lang="ar-SA" dirty="0"/>
          </a:p>
          <a:p>
            <a:pPr marL="0" indent="0" algn="just" rtl="1">
              <a:buNone/>
            </a:pPr>
            <a:endParaRPr lang="ar-SA" dirty="0"/>
          </a:p>
          <a:p>
            <a:pPr marL="0" indent="0" algn="just" rtl="1">
              <a:buNone/>
            </a:pPr>
            <a:r>
              <a:rPr lang="ar-SA" dirty="0"/>
              <a:t>ثانيا: النمل </a:t>
            </a:r>
            <a:endParaRPr lang="en-GB" dirty="0"/>
          </a:p>
        </p:txBody>
      </p:sp>
      <p:sp>
        <p:nvSpPr>
          <p:cNvPr id="5" name="Rectangle 2"/>
          <p:cNvSpPr>
            <a:spLocks noChangeArrowheads="1"/>
          </p:cNvSpPr>
          <p:nvPr/>
        </p:nvSpPr>
        <p:spPr bwMode="auto">
          <a:xfrm>
            <a:off x="489397" y="2389802"/>
            <a:ext cx="9208394"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altLang="en-US" sz="28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إِنَّ هَٰذَا الْقُرْآنَ </a:t>
            </a:r>
            <a:r>
              <a:rPr kumimoji="0" lang="ar-SA" altLang="en-US" sz="2800" b="0" i="0" u="none" strike="noStrike" cap="none" normalizeH="0" baseline="0" dirty="0">
                <a:ln>
                  <a:noFill/>
                </a:ln>
                <a:solidFill>
                  <a:srgbClr val="0563C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يَهْدِي لِلَّتِي هِيَ أَقْوَمُ وَيُبَشِّرُ الْمُؤْمِنِينَ الَّذِينَ يَعْمَلُونَ الصَّالِحَاتِ أَنَّ لَهُمْ أَجْرًا كَبِيرًا</a:t>
            </a:r>
            <a:r>
              <a:rPr kumimoji="0" lang="en-US" altLang="en-US" sz="2800" b="0" i="0" u="none" strike="noStrike" cap="none" normalizeH="0" baseline="0" dirty="0">
                <a:ln>
                  <a:noFill/>
                </a:ln>
                <a:solidFill>
                  <a:schemeClr val="tx1"/>
                </a:solidFill>
                <a:effectLst/>
                <a:latin typeface="Arial" panose="020B0604020202020204" pitchFamily="34" charset="0"/>
              </a:rPr>
              <a:t> ﴿9﴾ </a:t>
            </a:r>
          </a:p>
          <a:p>
            <a:pPr marL="0" marR="0" lvl="0" indent="0" algn="just" defTabSz="914400" rtl="1"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1398692" y="4423400"/>
            <a:ext cx="829906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altLang="en-US" sz="28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إِنَّ هَٰذَا الْقُرْآنَ </a:t>
            </a:r>
            <a:r>
              <a:rPr kumimoji="0" lang="ar-SA" altLang="en-US" sz="2800" b="0" i="0" u="none" strike="noStrike" cap="none" normalizeH="0" baseline="0" dirty="0">
                <a:ln>
                  <a:noFill/>
                </a:ln>
                <a:solidFill>
                  <a:srgbClr val="0563C1"/>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يَقُصُّ عَلَىٰ بَنِي إِسْرَائِيلَ أَكْثَرَ الَّذِي هُمْ فِيهِ يَخْتَلِفُونَ</a:t>
            </a:r>
            <a:r>
              <a:rPr kumimoji="0" lang="en-US" altLang="en-US" sz="2800" b="0" i="0" u="none" strike="noStrike" cap="none" normalizeH="0" baseline="0" dirty="0">
                <a:ln>
                  <a:noFill/>
                </a:ln>
                <a:solidFill>
                  <a:schemeClr val="tx1"/>
                </a:solidFill>
                <a:effectLst/>
                <a:latin typeface="Arial" panose="020B0604020202020204" pitchFamily="34" charset="0"/>
              </a:rPr>
              <a:t> ﴿76﴾ </a:t>
            </a:r>
          </a:p>
        </p:txBody>
      </p:sp>
    </p:spTree>
    <p:extLst>
      <p:ext uri="{BB962C8B-B14F-4D97-AF65-F5344CB8AC3E}">
        <p14:creationId xmlns:p14="http://schemas.microsoft.com/office/powerpoint/2010/main" val="687731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89E71-6193-4EC6-855A-8AF793BD03A2}"/>
              </a:ext>
            </a:extLst>
          </p:cNvPr>
          <p:cNvSpPr>
            <a:spLocks noGrp="1"/>
          </p:cNvSpPr>
          <p:nvPr>
            <p:ph type="title"/>
          </p:nvPr>
        </p:nvSpPr>
        <p:spPr/>
        <p:txBody>
          <a:bodyPr>
            <a:normAutofit/>
          </a:bodyPr>
          <a:lstStyle/>
          <a:p>
            <a:pPr algn="ctr" rtl="1"/>
            <a:r>
              <a:rPr lang="ar-SA" sz="5400" dirty="0">
                <a:solidFill>
                  <a:srgbClr val="FF0000"/>
                </a:solidFill>
              </a:rPr>
              <a:t>الخلاصة </a:t>
            </a:r>
            <a:r>
              <a:rPr lang="ar-SA" sz="5400" dirty="0" err="1">
                <a:solidFill>
                  <a:srgbClr val="FF0000"/>
                </a:solidFill>
              </a:rPr>
              <a:t>والإستنتاجات</a:t>
            </a:r>
            <a:endParaRPr lang="en-US" sz="5400" dirty="0">
              <a:solidFill>
                <a:srgbClr val="FF0000"/>
              </a:solidFill>
            </a:endParaRPr>
          </a:p>
        </p:txBody>
      </p:sp>
      <p:sp>
        <p:nvSpPr>
          <p:cNvPr id="3" name="Content Placeholder 2">
            <a:extLst>
              <a:ext uri="{FF2B5EF4-FFF2-40B4-BE49-F238E27FC236}">
                <a16:creationId xmlns:a16="http://schemas.microsoft.com/office/drawing/2014/main" id="{A818A9F4-A997-496F-8E69-179BDAADA963}"/>
              </a:ext>
            </a:extLst>
          </p:cNvPr>
          <p:cNvSpPr>
            <a:spLocks noGrp="1"/>
          </p:cNvSpPr>
          <p:nvPr>
            <p:ph idx="1"/>
          </p:nvPr>
        </p:nvSpPr>
        <p:spPr/>
        <p:txBody>
          <a:bodyPr>
            <a:normAutofit lnSpcReduction="10000"/>
          </a:bodyPr>
          <a:lstStyle/>
          <a:p>
            <a:pPr marL="0" indent="0" algn="r" rtl="1">
              <a:buNone/>
            </a:pPr>
            <a:r>
              <a:rPr lang="ar-SA" sz="3600" dirty="0">
                <a:solidFill>
                  <a:srgbClr val="FF0000"/>
                </a:solidFill>
              </a:rPr>
              <a:t>أول</a:t>
            </a:r>
            <a:r>
              <a:rPr lang="ar-SA" sz="3600" dirty="0"/>
              <a:t>ا: في كتاب الله العزيز منظومة متميزة وغزيرة من آيات المثاني القرآنية متعددة الموضوعات والمعاني رائعة البلاغة والبيان يفسر بعضها بعضا ويصدقه.</a:t>
            </a:r>
          </a:p>
          <a:p>
            <a:pPr marL="0" indent="0" algn="r" rtl="1">
              <a:buNone/>
            </a:pPr>
            <a:r>
              <a:rPr lang="ar-SA" sz="3600" dirty="0">
                <a:solidFill>
                  <a:srgbClr val="FF0000"/>
                </a:solidFill>
              </a:rPr>
              <a:t>ثانيا</a:t>
            </a:r>
            <a:r>
              <a:rPr lang="ar-SA" sz="3600" dirty="0"/>
              <a:t> : في بحثنا قمنا بتدبر وتفسير العلمية منها وصولا الى معان واستنباطات جديدة خاصة في الجانب الطبي. فالقرآن هو السابق والعلم هو اللاحق.</a:t>
            </a:r>
          </a:p>
          <a:p>
            <a:pPr marL="0" indent="0" algn="r" rtl="1">
              <a:buNone/>
            </a:pPr>
            <a:r>
              <a:rPr lang="ar-SA" sz="3600" dirty="0">
                <a:solidFill>
                  <a:srgbClr val="FF0000"/>
                </a:solidFill>
              </a:rPr>
              <a:t>ثالثا</a:t>
            </a:r>
            <a:r>
              <a:rPr lang="ar-SA" sz="3600" dirty="0"/>
              <a:t>: ظهر من خلال الدراسة محور الجمال في آيات كتاب الله من خلال تحقق النسبة الذهبية الجمالية (</a:t>
            </a:r>
            <a:r>
              <a:rPr lang="ar-SA" sz="3600" dirty="0">
                <a:solidFill>
                  <a:srgbClr val="FF0000"/>
                </a:solidFill>
              </a:rPr>
              <a:t>1.6</a:t>
            </a:r>
            <a:r>
              <a:rPr lang="ar-SA" sz="3600" dirty="0"/>
              <a:t>) في معظم آيات المثاني ، فالقرآن الكريم كما أنه أحسن الحديث وانفعه وأفضله </a:t>
            </a:r>
            <a:r>
              <a:rPr lang="ar-SA" sz="3600" dirty="0">
                <a:solidFill>
                  <a:srgbClr val="FF0000"/>
                </a:solidFill>
              </a:rPr>
              <a:t>فهو كذلك أجمله</a:t>
            </a:r>
            <a:r>
              <a:rPr lang="ar-SA" sz="3600" dirty="0"/>
              <a:t>!</a:t>
            </a:r>
            <a:endParaRPr lang="en-US" sz="3600" dirty="0"/>
          </a:p>
        </p:txBody>
      </p:sp>
    </p:spTree>
    <p:extLst>
      <p:ext uri="{BB962C8B-B14F-4D97-AF65-F5344CB8AC3E}">
        <p14:creationId xmlns:p14="http://schemas.microsoft.com/office/powerpoint/2010/main" val="2162101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71085-65C5-43ED-801D-CEA4AFF75B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27CDC6-FA76-44BE-BAB3-12053C1DC8F6}"/>
              </a:ext>
            </a:extLst>
          </p:cNvPr>
          <p:cNvSpPr>
            <a:spLocks noGrp="1"/>
          </p:cNvSpPr>
          <p:nvPr>
            <p:ph idx="1"/>
          </p:nvPr>
        </p:nvSpPr>
        <p:spPr/>
        <p:txBody>
          <a:bodyPr>
            <a:normAutofit/>
          </a:bodyPr>
          <a:lstStyle/>
          <a:p>
            <a:pPr marL="0" indent="0" algn="ctr" rtl="1">
              <a:buNone/>
            </a:pPr>
            <a:endParaRPr lang="ar-SA" sz="6000" b="1" dirty="0"/>
          </a:p>
          <a:p>
            <a:pPr marL="0" indent="0" algn="ctr" rtl="1">
              <a:buNone/>
            </a:pPr>
            <a:r>
              <a:rPr lang="ar-SA" sz="8000" b="1" dirty="0">
                <a:latin typeface="Arabic Typesetting" panose="03020402040406030203" pitchFamily="66" charset="-78"/>
                <a:cs typeface="Arabic Typesetting" panose="03020402040406030203" pitchFamily="66" charset="-78"/>
              </a:rPr>
              <a:t>والحمد لله رب العالمين</a:t>
            </a:r>
          </a:p>
          <a:p>
            <a:pPr marL="0" indent="0" algn="ctr" rtl="1">
              <a:buNone/>
            </a:pPr>
            <a:r>
              <a:rPr lang="ar-SA" sz="8000" b="1" dirty="0">
                <a:latin typeface="Arabic Typesetting" panose="03020402040406030203" pitchFamily="66" charset="-78"/>
                <a:cs typeface="Arabic Typesetting" panose="03020402040406030203" pitchFamily="66" charset="-78"/>
              </a:rPr>
              <a:t>والسلام عليكم ورحمة الله وبركاته</a:t>
            </a:r>
          </a:p>
          <a:p>
            <a:pPr marL="0" indent="0" algn="ctr" rtl="1">
              <a:buNone/>
            </a:pPr>
            <a:endParaRPr lang="en-US" sz="6000" b="1" dirty="0"/>
          </a:p>
        </p:txBody>
      </p:sp>
      <p:pic>
        <p:nvPicPr>
          <p:cNvPr id="5" name="Picture 4" descr="A bouquet of red roses&#10;&#10;Description automatically generated with low confidence">
            <a:extLst>
              <a:ext uri="{FF2B5EF4-FFF2-40B4-BE49-F238E27FC236}">
                <a16:creationId xmlns:a16="http://schemas.microsoft.com/office/drawing/2014/main" id="{795F0B3B-7CB8-4CD3-AEDC-2AA3EC91E57A}"/>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6192520" y="1137920"/>
            <a:ext cx="5720080" cy="5720080"/>
          </a:xfrm>
          <a:prstGeom prst="rect">
            <a:avLst/>
          </a:prstGeom>
          <a:ln>
            <a:noFill/>
          </a:ln>
          <a:effectLst>
            <a:softEdge rad="112500"/>
          </a:effectLst>
        </p:spPr>
      </p:pic>
    </p:spTree>
    <p:extLst>
      <p:ext uri="{BB962C8B-B14F-4D97-AF65-F5344CB8AC3E}">
        <p14:creationId xmlns:p14="http://schemas.microsoft.com/office/powerpoint/2010/main" val="2454058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53381-9F2D-4B95-9DF7-42AE4893505D}"/>
              </a:ext>
            </a:extLst>
          </p:cNvPr>
          <p:cNvSpPr>
            <a:spLocks noGrp="1"/>
          </p:cNvSpPr>
          <p:nvPr>
            <p:ph type="title"/>
          </p:nvPr>
        </p:nvSpPr>
        <p:spPr>
          <a:xfrm>
            <a:off x="896389" y="672724"/>
            <a:ext cx="10515600" cy="1325563"/>
          </a:xfrm>
        </p:spPr>
        <p:txBody>
          <a:bodyPr>
            <a:noAutofit/>
          </a:bodyPr>
          <a:lstStyle/>
          <a:p>
            <a:pPr algn="ctr" rtl="1"/>
            <a:r>
              <a:rPr lang="ar-SA" sz="3200" dirty="0"/>
              <a:t>قال تعالى :</a:t>
            </a:r>
            <a:br>
              <a:rPr lang="ar-SA" sz="3200" dirty="0"/>
            </a:br>
            <a:r>
              <a:rPr lang="ar-SA" sz="3200" b="1" dirty="0"/>
              <a:t>(</a:t>
            </a:r>
            <a:r>
              <a:rPr lang="ar-SA" sz="3200" b="1" dirty="0">
                <a:solidFill>
                  <a:srgbClr val="FF0000"/>
                </a:solidFill>
              </a:rPr>
              <a:t>اللَّهُ نَزَّلَ أَحْسَنَ الْحَدِيثِ كِتَابًا مُتَشَابِهًا مَثَانِيَ</a:t>
            </a:r>
            <a:r>
              <a:rPr lang="ar-SA" sz="3200" b="1" dirty="0"/>
              <a:t>) </a:t>
            </a:r>
            <a:br>
              <a:rPr lang="ar-SA" sz="3200" b="1" dirty="0"/>
            </a:br>
            <a:r>
              <a:rPr lang="ar-SA" sz="2800" b="1" dirty="0"/>
              <a:t>سورة الزمر من الآية 23</a:t>
            </a:r>
            <a:br>
              <a:rPr lang="ar-SA" sz="3200" b="1" dirty="0"/>
            </a:br>
            <a:r>
              <a:rPr lang="ar-SA" sz="3200" dirty="0"/>
              <a:t> </a:t>
            </a:r>
            <a:endParaRPr lang="en-US" sz="3200" dirty="0"/>
          </a:p>
        </p:txBody>
      </p:sp>
      <p:sp>
        <p:nvSpPr>
          <p:cNvPr id="3" name="Content Placeholder 2">
            <a:extLst>
              <a:ext uri="{FF2B5EF4-FFF2-40B4-BE49-F238E27FC236}">
                <a16:creationId xmlns:a16="http://schemas.microsoft.com/office/drawing/2014/main" id="{67E76F5F-5551-4C38-A96A-2A3000112B2D}"/>
              </a:ext>
            </a:extLst>
          </p:cNvPr>
          <p:cNvSpPr>
            <a:spLocks noGrp="1"/>
          </p:cNvSpPr>
          <p:nvPr>
            <p:ph idx="1"/>
          </p:nvPr>
        </p:nvSpPr>
        <p:spPr/>
        <p:txBody>
          <a:bodyPr/>
          <a:lstStyle/>
          <a:p>
            <a:pPr algn="r" rtl="1"/>
            <a:r>
              <a:rPr lang="ar-SA" b="1" dirty="0">
                <a:solidFill>
                  <a:srgbClr val="FF0000"/>
                </a:solidFill>
              </a:rPr>
              <a:t>أحسن الحديث:  </a:t>
            </a:r>
            <a:r>
              <a:rPr lang="ar-SA" dirty="0"/>
              <a:t>أفضل الكلام وأنفعه</a:t>
            </a:r>
          </a:p>
          <a:p>
            <a:pPr algn="r" rtl="1"/>
            <a:r>
              <a:rPr lang="ar-SA" b="1" dirty="0">
                <a:solidFill>
                  <a:srgbClr val="FF0000"/>
                </a:solidFill>
              </a:rPr>
              <a:t>كتابا: </a:t>
            </a:r>
            <a:r>
              <a:rPr lang="ar-SA" b="1" dirty="0"/>
              <a:t> </a:t>
            </a:r>
            <a:r>
              <a:rPr lang="ar-SA" dirty="0"/>
              <a:t>القرآن الكريم.</a:t>
            </a:r>
          </a:p>
          <a:p>
            <a:pPr algn="r" rtl="1"/>
            <a:r>
              <a:rPr lang="ar-SA" b="1" dirty="0">
                <a:solidFill>
                  <a:srgbClr val="FF0000"/>
                </a:solidFill>
              </a:rPr>
              <a:t>متشابها:  </a:t>
            </a:r>
            <a:r>
              <a:rPr lang="ar-SA" dirty="0"/>
              <a:t>يشبه بعضه بعضا في الحسن والحكمة ويصدق بعضه بعضا ويفسره.</a:t>
            </a:r>
          </a:p>
          <a:p>
            <a:pPr algn="r" rtl="1"/>
            <a:r>
              <a:rPr lang="ar-SA" dirty="0"/>
              <a:t> ليس فيه تناقض ولا اختلاف </a:t>
            </a:r>
          </a:p>
          <a:p>
            <a:pPr algn="r" rtl="1"/>
            <a:r>
              <a:rPr lang="ar-SA" dirty="0"/>
              <a:t>وقال قتادة: يشبه بعضه بعضا في الآي والحروف. </a:t>
            </a:r>
          </a:p>
          <a:p>
            <a:pPr marL="0" indent="0" algn="r" rtl="1">
              <a:buNone/>
            </a:pPr>
            <a:r>
              <a:rPr lang="ar-SA" dirty="0"/>
              <a:t>( القرطبي في تفسيره : الجامع لإحكام القرآن).</a:t>
            </a:r>
          </a:p>
          <a:p>
            <a:pPr algn="r" rtl="1"/>
            <a:r>
              <a:rPr lang="ar-SA" b="1" dirty="0">
                <a:solidFill>
                  <a:srgbClr val="FF0000"/>
                </a:solidFill>
              </a:rPr>
              <a:t>مثاني: </a:t>
            </a:r>
            <a:r>
              <a:rPr lang="ar-SA" dirty="0"/>
              <a:t>لأن القصص والأنباء والمواعظ والأحكام تثنى فيه. </a:t>
            </a:r>
          </a:p>
          <a:p>
            <a:pPr marL="0" indent="0" algn="r" rtl="1">
              <a:buNone/>
            </a:pPr>
            <a:r>
              <a:rPr lang="ar-SA" dirty="0"/>
              <a:t>( القرطبي في تفسيره أعلاه)</a:t>
            </a:r>
          </a:p>
          <a:p>
            <a:pPr marL="457200" lvl="1" indent="0" algn="r" rtl="1">
              <a:buNone/>
            </a:pPr>
            <a:endParaRPr lang="en-US" b="1" dirty="0"/>
          </a:p>
        </p:txBody>
      </p:sp>
    </p:spTree>
    <p:extLst>
      <p:ext uri="{BB962C8B-B14F-4D97-AF65-F5344CB8AC3E}">
        <p14:creationId xmlns:p14="http://schemas.microsoft.com/office/powerpoint/2010/main" val="2443343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9BE04-20BD-4D4C-81FC-124B42803F2C}"/>
              </a:ext>
            </a:extLst>
          </p:cNvPr>
          <p:cNvSpPr>
            <a:spLocks noGrp="1"/>
          </p:cNvSpPr>
          <p:nvPr>
            <p:ph type="title"/>
          </p:nvPr>
        </p:nvSpPr>
        <p:spPr/>
        <p:txBody>
          <a:bodyPr>
            <a:normAutofit fontScale="90000"/>
          </a:bodyPr>
          <a:lstStyle/>
          <a:p>
            <a:pPr algn="ctr" rtl="1"/>
            <a:r>
              <a:rPr lang="ar-SA" sz="4400" dirty="0"/>
              <a:t>قال تعالى :</a:t>
            </a:r>
            <a:br>
              <a:rPr lang="ar-SA" sz="4400" dirty="0"/>
            </a:br>
            <a:r>
              <a:rPr lang="ar-SA" sz="4400" b="1" dirty="0"/>
              <a:t>(</a:t>
            </a:r>
            <a:r>
              <a:rPr lang="ar-SA" sz="4400" b="1" dirty="0">
                <a:solidFill>
                  <a:srgbClr val="FF0000"/>
                </a:solidFill>
              </a:rPr>
              <a:t>اللَّهُ نَزَّلَ أَحْسَنَ الْحَدِيثِ كِتَابًا مُتَشَابِهًا مَثَانِيَ</a:t>
            </a:r>
            <a:r>
              <a:rPr lang="ar-SA" sz="4400" b="1" dirty="0"/>
              <a:t>) </a:t>
            </a:r>
            <a:br>
              <a:rPr lang="ar-SA" sz="4400" b="1" dirty="0"/>
            </a:br>
            <a:r>
              <a:rPr lang="ar-SA" sz="3600" b="1" dirty="0"/>
              <a:t>سورة الزمر من الآية 23</a:t>
            </a:r>
            <a:br>
              <a:rPr lang="ar-SA" sz="4400" b="1" dirty="0"/>
            </a:br>
            <a:r>
              <a:rPr lang="ar-SA" sz="4400" dirty="0"/>
              <a:t> </a:t>
            </a:r>
            <a:endParaRPr lang="en-US" dirty="0"/>
          </a:p>
        </p:txBody>
      </p:sp>
      <p:sp>
        <p:nvSpPr>
          <p:cNvPr id="3" name="Content Placeholder 2">
            <a:extLst>
              <a:ext uri="{FF2B5EF4-FFF2-40B4-BE49-F238E27FC236}">
                <a16:creationId xmlns:a16="http://schemas.microsoft.com/office/drawing/2014/main" id="{BBFB1341-2CA1-4616-A740-05834186164E}"/>
              </a:ext>
            </a:extLst>
          </p:cNvPr>
          <p:cNvSpPr>
            <a:spLocks noGrp="1"/>
          </p:cNvSpPr>
          <p:nvPr>
            <p:ph idx="1"/>
          </p:nvPr>
        </p:nvSpPr>
        <p:spPr/>
        <p:txBody>
          <a:bodyPr/>
          <a:lstStyle/>
          <a:p>
            <a:pPr algn="r" rtl="1"/>
            <a:r>
              <a:rPr lang="ar-SA" dirty="0"/>
              <a:t>إن المثاني من القرآن الكريم هي الآيات المشتركة والمتشابهة في معظمها وقد تكون على المستويات ادناه :</a:t>
            </a:r>
          </a:p>
          <a:p>
            <a:pPr algn="r" rtl="1"/>
            <a:r>
              <a:rPr lang="ar-SA" dirty="0">
                <a:solidFill>
                  <a:srgbClr val="FF0000"/>
                </a:solidFill>
              </a:rPr>
              <a:t>أولا</a:t>
            </a:r>
            <a:r>
              <a:rPr lang="ar-SA" dirty="0"/>
              <a:t>: الآيات كاملة أوالتي قد تفصل في الأولى وتختصر في الأخرى (التفسير المجمل).</a:t>
            </a:r>
          </a:p>
          <a:p>
            <a:pPr algn="r" rtl="1"/>
            <a:r>
              <a:rPr lang="ar-SA" dirty="0">
                <a:solidFill>
                  <a:srgbClr val="FF0000"/>
                </a:solidFill>
              </a:rPr>
              <a:t>ثانيا</a:t>
            </a:r>
            <a:r>
              <a:rPr lang="ar-SA" dirty="0"/>
              <a:t>: العبارات ( الجمل من الآيات في أي موقع منها ) </a:t>
            </a:r>
          </a:p>
          <a:p>
            <a:pPr algn="r" rtl="1"/>
            <a:r>
              <a:rPr lang="ar-SA" dirty="0">
                <a:solidFill>
                  <a:srgbClr val="FF0000"/>
                </a:solidFill>
              </a:rPr>
              <a:t>ثالثا</a:t>
            </a:r>
            <a:r>
              <a:rPr lang="ar-SA" dirty="0"/>
              <a:t>: الكلمات المفردة المتميزة.</a:t>
            </a:r>
          </a:p>
          <a:p>
            <a:pPr marL="0" indent="0" algn="r" rtl="1">
              <a:buNone/>
            </a:pPr>
            <a:r>
              <a:rPr lang="ar-SA" dirty="0"/>
              <a:t>وكما موضح في الأمثلة الآتية:</a:t>
            </a:r>
          </a:p>
          <a:p>
            <a:pPr marL="0" indent="0" algn="r" rtl="1">
              <a:buNone/>
            </a:pPr>
            <a:endParaRPr lang="ar-SA" dirty="0"/>
          </a:p>
        </p:txBody>
      </p:sp>
    </p:spTree>
    <p:extLst>
      <p:ext uri="{BB962C8B-B14F-4D97-AF65-F5344CB8AC3E}">
        <p14:creationId xmlns:p14="http://schemas.microsoft.com/office/powerpoint/2010/main" val="3734821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B44AD-C346-41EF-AF9E-5B5A1FBA2EEF}"/>
              </a:ext>
            </a:extLst>
          </p:cNvPr>
          <p:cNvSpPr>
            <a:spLocks noGrp="1"/>
          </p:cNvSpPr>
          <p:nvPr>
            <p:ph type="title"/>
          </p:nvPr>
        </p:nvSpPr>
        <p:spPr/>
        <p:txBody>
          <a:bodyPr/>
          <a:lstStyle/>
          <a:p>
            <a:pPr algn="ctr" rtl="1"/>
            <a:r>
              <a:rPr lang="ar-SA" dirty="0"/>
              <a:t>كلمة (</a:t>
            </a:r>
            <a:r>
              <a:rPr lang="ar-SA" dirty="0">
                <a:solidFill>
                  <a:srgbClr val="FF0000"/>
                </a:solidFill>
              </a:rPr>
              <a:t>المثاني</a:t>
            </a:r>
            <a:r>
              <a:rPr lang="ar-SA" dirty="0"/>
              <a:t>)</a:t>
            </a:r>
            <a:endParaRPr lang="en-US" dirty="0"/>
          </a:p>
        </p:txBody>
      </p:sp>
      <p:sp>
        <p:nvSpPr>
          <p:cNvPr id="3" name="Content Placeholder 2">
            <a:extLst>
              <a:ext uri="{FF2B5EF4-FFF2-40B4-BE49-F238E27FC236}">
                <a16:creationId xmlns:a16="http://schemas.microsoft.com/office/drawing/2014/main" id="{B861E318-67EE-4A74-8BAF-62247C949E53}"/>
              </a:ext>
            </a:extLst>
          </p:cNvPr>
          <p:cNvSpPr>
            <a:spLocks noGrp="1"/>
          </p:cNvSpPr>
          <p:nvPr>
            <p:ph idx="1"/>
          </p:nvPr>
        </p:nvSpPr>
        <p:spPr>
          <a:xfrm>
            <a:off x="838200" y="2141537"/>
            <a:ext cx="10515600" cy="4351338"/>
          </a:xfrm>
        </p:spPr>
        <p:txBody>
          <a:bodyPr/>
          <a:lstStyle/>
          <a:p>
            <a:pPr marL="0" indent="0" algn="r" rtl="1">
              <a:buNone/>
            </a:pPr>
            <a:r>
              <a:rPr lang="ar-SA" dirty="0"/>
              <a:t>وردت في آيتين كريمتين: </a:t>
            </a:r>
          </a:p>
          <a:p>
            <a:pPr algn="r" rtl="1"/>
            <a:r>
              <a:rPr lang="ar-SA" dirty="0"/>
              <a:t>أولآ: الحجر:</a:t>
            </a:r>
          </a:p>
          <a:p>
            <a:pPr algn="r" rtl="1"/>
            <a:endParaRPr lang="ar-SA" dirty="0"/>
          </a:p>
          <a:p>
            <a:pPr algn="r" rtl="1"/>
            <a:r>
              <a:rPr lang="ar-SA" dirty="0"/>
              <a:t>ثانيا: الزمر:</a:t>
            </a:r>
            <a:endParaRPr lang="en-US" dirty="0"/>
          </a:p>
        </p:txBody>
      </p:sp>
      <p:sp>
        <p:nvSpPr>
          <p:cNvPr id="4" name="Rectangle 1">
            <a:extLst>
              <a:ext uri="{FF2B5EF4-FFF2-40B4-BE49-F238E27FC236}">
                <a16:creationId xmlns:a16="http://schemas.microsoft.com/office/drawing/2014/main" id="{EA426C90-72E5-4321-BDA4-532B8488863D}"/>
              </a:ext>
            </a:extLst>
          </p:cNvPr>
          <p:cNvSpPr>
            <a:spLocks noChangeArrowheads="1"/>
          </p:cNvSpPr>
          <p:nvPr/>
        </p:nvSpPr>
        <p:spPr bwMode="auto">
          <a:xfrm>
            <a:off x="4518991" y="2653987"/>
            <a:ext cx="470452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altLang="en-US" sz="20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وَلَقَدْ آتَيْنَاكَ سَبْعًا مِنَ </a:t>
            </a:r>
            <a:r>
              <a:rPr kumimoji="0" lang="ar-SA" altLang="en-US" sz="20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الْمَثَانِي</a:t>
            </a:r>
            <a:r>
              <a:rPr kumimoji="0" lang="ar-SA" altLang="en-US" sz="20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وَالْقُرْآنَ الْعَظِيمَ</a:t>
            </a:r>
            <a:r>
              <a:rPr kumimoji="0" lang="en-US" altLang="en-US" sz="2000" b="0" i="0" u="none" strike="noStrike" cap="none" normalizeH="0" baseline="0" dirty="0">
                <a:ln>
                  <a:noFill/>
                </a:ln>
                <a:effectLst/>
                <a:latin typeface="Arial" panose="020B0604020202020204" pitchFamily="34" charset="0"/>
              </a:rPr>
              <a:t> ﴿87﴾ </a:t>
            </a:r>
          </a:p>
        </p:txBody>
      </p:sp>
      <p:sp>
        <p:nvSpPr>
          <p:cNvPr id="7" name="Rectangle 3">
            <a:extLst>
              <a:ext uri="{FF2B5EF4-FFF2-40B4-BE49-F238E27FC236}">
                <a16:creationId xmlns:a16="http://schemas.microsoft.com/office/drawing/2014/main" id="{B3629C4E-7D56-4788-AD75-6578E42B394A}"/>
              </a:ext>
            </a:extLst>
          </p:cNvPr>
          <p:cNvSpPr>
            <a:spLocks noChangeArrowheads="1"/>
          </p:cNvSpPr>
          <p:nvPr/>
        </p:nvSpPr>
        <p:spPr bwMode="auto">
          <a:xfrm>
            <a:off x="2014330" y="3441989"/>
            <a:ext cx="75007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SA" altLang="en-US" sz="20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اللَّهُ </a:t>
            </a:r>
            <a:r>
              <a:rPr kumimoji="0" lang="ar-SA" altLang="en-US" sz="2000" b="0" i="0" u="sng"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نَزَّلَ</a:t>
            </a:r>
            <a:r>
              <a:rPr kumimoji="0" lang="ar-SA" altLang="en-US" sz="20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أَحْسَنَ الْحَدِيثِ كِتَابًا مُتَشَابِهًا</a:t>
            </a:r>
            <a:r>
              <a:rPr kumimoji="0" lang="ar-SA" altLang="en-US" sz="2000" b="0"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kumimoji="0" lang="ar-SA" altLang="en-US" sz="20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مَثَانِيَ</a:t>
            </a:r>
            <a:r>
              <a:rPr kumimoji="0" lang="ar-SA" altLang="en-US" sz="2000" b="0"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kumimoji="0" lang="ar-SA" altLang="en-US" sz="20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تَقْشَعِرُّ مِنْهُ جُلُودُ الَّذِينَ يَخْشَوْنَ رَبَّهُمْ ثُمَّ تَلِينُ جُلُودُهُمْ وَقُلُوبُهُمْ إِلَىٰ ذِكْرِ اللَّهِ ۚ ذَٰلِكَ هُدَى اللَّهِ يَهْدِي بِهِ مَنْ يَشَاءُ ۚ وَمَنْ يُضْلِلِ اللَّهُ فَمَا لَهُ مِنْ هَادٍ</a:t>
            </a:r>
            <a:r>
              <a:rPr kumimoji="0" lang="en-US" altLang="en-US" sz="2000" b="0" i="0" u="none" strike="noStrike" cap="none" normalizeH="0" baseline="0" dirty="0">
                <a:ln>
                  <a:noFill/>
                </a:ln>
                <a:effectLst/>
                <a:latin typeface="Arial" panose="020B0604020202020204" pitchFamily="34" charset="0"/>
              </a:rPr>
              <a:t> ﴿23﴾ </a:t>
            </a:r>
          </a:p>
        </p:txBody>
      </p:sp>
    </p:spTree>
    <p:extLst>
      <p:ext uri="{BB962C8B-B14F-4D97-AF65-F5344CB8AC3E}">
        <p14:creationId xmlns:p14="http://schemas.microsoft.com/office/powerpoint/2010/main" val="4010079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B09C1-828D-47CF-B0A9-C68D4EC13367}"/>
              </a:ext>
            </a:extLst>
          </p:cNvPr>
          <p:cNvSpPr>
            <a:spLocks noGrp="1"/>
          </p:cNvSpPr>
          <p:nvPr>
            <p:ph type="title"/>
          </p:nvPr>
        </p:nvSpPr>
        <p:spPr/>
        <p:txBody>
          <a:bodyPr/>
          <a:lstStyle/>
          <a:p>
            <a:pPr algn="ctr" rtl="1"/>
            <a:r>
              <a:rPr lang="ar-SA" dirty="0"/>
              <a:t>العبارة (</a:t>
            </a:r>
            <a:r>
              <a:rPr lang="ar-SA" dirty="0">
                <a:solidFill>
                  <a:srgbClr val="FF0000"/>
                </a:solidFill>
              </a:rPr>
              <a:t>لا اله الا هو العزيز الحكيم</a:t>
            </a:r>
            <a:r>
              <a:rPr lang="ar-SA" dirty="0"/>
              <a:t>)	</a:t>
            </a:r>
            <a:endParaRPr lang="en-US" dirty="0"/>
          </a:p>
        </p:txBody>
      </p:sp>
      <p:sp>
        <p:nvSpPr>
          <p:cNvPr id="3" name="Content Placeholder 2">
            <a:extLst>
              <a:ext uri="{FF2B5EF4-FFF2-40B4-BE49-F238E27FC236}">
                <a16:creationId xmlns:a16="http://schemas.microsoft.com/office/drawing/2014/main" id="{7D5AA92E-EF34-449D-B578-9DCD56EC941D}"/>
              </a:ext>
            </a:extLst>
          </p:cNvPr>
          <p:cNvSpPr>
            <a:spLocks noGrp="1"/>
          </p:cNvSpPr>
          <p:nvPr>
            <p:ph idx="1"/>
          </p:nvPr>
        </p:nvSpPr>
        <p:spPr/>
        <p:txBody>
          <a:bodyPr>
            <a:normAutofit/>
          </a:bodyPr>
          <a:lstStyle/>
          <a:p>
            <a:pPr algn="just" rtl="1"/>
            <a:r>
              <a:rPr lang="ar-SA" dirty="0"/>
              <a:t>وردت في الآيتين الكريمتين من سورة آل عمران :</a:t>
            </a:r>
          </a:p>
          <a:p>
            <a:pPr algn="just" rtl="1"/>
            <a:endParaRPr lang="ar-SA" dirty="0"/>
          </a:p>
          <a:p>
            <a:pPr algn="just" rtl="1"/>
            <a:r>
              <a:rPr lang="ar-SA" dirty="0"/>
              <a:t>الأولى: آل عمران: </a:t>
            </a:r>
          </a:p>
          <a:p>
            <a:pPr algn="just" rtl="1"/>
            <a:endParaRPr lang="ar-SA" dirty="0"/>
          </a:p>
          <a:p>
            <a:pPr algn="just" rtl="1"/>
            <a:endParaRPr lang="ar-SA" dirty="0"/>
          </a:p>
          <a:p>
            <a:pPr algn="just" rtl="1"/>
            <a:r>
              <a:rPr lang="ar-SA" dirty="0"/>
              <a:t>الثانية : آل عمران : </a:t>
            </a:r>
            <a:endParaRPr lang="en-US" dirty="0"/>
          </a:p>
        </p:txBody>
      </p:sp>
      <p:sp>
        <p:nvSpPr>
          <p:cNvPr id="4" name="Rectangle 1">
            <a:extLst>
              <a:ext uri="{FF2B5EF4-FFF2-40B4-BE49-F238E27FC236}">
                <a16:creationId xmlns:a16="http://schemas.microsoft.com/office/drawing/2014/main" id="{E4757192-C5CC-4871-A47E-0DFF9B4AB106}"/>
              </a:ext>
            </a:extLst>
          </p:cNvPr>
          <p:cNvSpPr>
            <a:spLocks noChangeArrowheads="1"/>
          </p:cNvSpPr>
          <p:nvPr/>
        </p:nvSpPr>
        <p:spPr bwMode="auto">
          <a:xfrm>
            <a:off x="1586388" y="2677468"/>
            <a:ext cx="74687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هُوَ الَّذِي يُصَوِّرُكُمْ فِي الْأَرْحَامِ كَيْفَ يَشَاءُ ۚ </a:t>
            </a: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لَا إِلَٰهَ إِلَّا هُوَ الْعَزِيزُ الْحَكِيمُ</a:t>
            </a:r>
            <a:r>
              <a:rPr kumimoji="0" lang="en-US" altLang="en-US" sz="2400" b="1" i="0" u="none" strike="noStrike" cap="none" normalizeH="0" baseline="0" dirty="0">
                <a:ln>
                  <a:noFill/>
                </a:ln>
                <a:solidFill>
                  <a:srgbClr val="FF0000"/>
                </a:solidFill>
                <a:effectLst/>
                <a:latin typeface="Arial" panose="020B0604020202020204" pitchFamily="34" charset="0"/>
              </a:rPr>
              <a:t> </a:t>
            </a:r>
            <a:r>
              <a:rPr kumimoji="0" lang="en-US" altLang="en-US" sz="2400" b="0" i="0" u="none" strike="noStrike" cap="none" normalizeH="0" baseline="0" dirty="0">
                <a:ln>
                  <a:noFill/>
                </a:ln>
                <a:effectLst/>
                <a:latin typeface="Arial" panose="020B0604020202020204" pitchFamily="34" charset="0"/>
              </a:rPr>
              <a:t>﴿6﴾ </a:t>
            </a:r>
          </a:p>
        </p:txBody>
      </p:sp>
      <p:sp>
        <p:nvSpPr>
          <p:cNvPr id="5" name="Rectangle 2">
            <a:extLst>
              <a:ext uri="{FF2B5EF4-FFF2-40B4-BE49-F238E27FC236}">
                <a16:creationId xmlns:a16="http://schemas.microsoft.com/office/drawing/2014/main" id="{026EF8B4-D1F9-48F2-A20A-EB373E2A1395}"/>
              </a:ext>
            </a:extLst>
          </p:cNvPr>
          <p:cNvSpPr>
            <a:spLocks noChangeArrowheads="1"/>
          </p:cNvSpPr>
          <p:nvPr/>
        </p:nvSpPr>
        <p:spPr bwMode="auto">
          <a:xfrm>
            <a:off x="381000" y="4356850"/>
            <a:ext cx="84201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شَهِدَ اللَّهُ أَنَّهُ لَا إِلَٰهَ إِلَّا هُوَ وَالْمَلَائِكَةُ وَأُولُو الْعِلْمِ قَائِمًا بِالْقِسْطِ ۚ </a:t>
            </a: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لَا إِلَٰهَ إِلَّا هُوَ الْعَزِيز</a:t>
            </a:r>
            <a:r>
              <a:rPr kumimoji="0" lang="ar-SA" altLang="en-US" sz="2400" b="1"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الْحَكِيمُ</a:t>
            </a:r>
            <a:r>
              <a:rPr kumimoji="0" lang="en-US" altLang="en-US" sz="2400" b="1" i="0" u="none" strike="noStrike" cap="none" normalizeH="0" baseline="0" dirty="0">
                <a:ln>
                  <a:noFill/>
                </a:ln>
                <a:effectLst/>
                <a:latin typeface="Arial" panose="020B0604020202020204" pitchFamily="34" charset="0"/>
              </a:rPr>
              <a:t> </a:t>
            </a:r>
            <a:r>
              <a:rPr kumimoji="0" lang="en-US" altLang="en-US" sz="2400" b="0" i="0" u="none" strike="noStrike" cap="none" normalizeH="0" baseline="0" dirty="0">
                <a:ln>
                  <a:noFill/>
                </a:ln>
                <a:effectLst/>
                <a:latin typeface="Arial" panose="020B0604020202020204" pitchFamily="34" charset="0"/>
              </a:rPr>
              <a:t>﴿18﴾ </a:t>
            </a:r>
          </a:p>
        </p:txBody>
      </p:sp>
    </p:spTree>
    <p:extLst>
      <p:ext uri="{BB962C8B-B14F-4D97-AF65-F5344CB8AC3E}">
        <p14:creationId xmlns:p14="http://schemas.microsoft.com/office/powerpoint/2010/main" val="1408366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66A74-F219-4FAC-8EE5-6CEBD9DCDE4E}"/>
              </a:ext>
            </a:extLst>
          </p:cNvPr>
          <p:cNvSpPr>
            <a:spLocks noGrp="1"/>
          </p:cNvSpPr>
          <p:nvPr>
            <p:ph type="title"/>
          </p:nvPr>
        </p:nvSpPr>
        <p:spPr/>
        <p:txBody>
          <a:bodyPr/>
          <a:lstStyle/>
          <a:p>
            <a:pPr algn="ctr" rtl="1"/>
            <a:r>
              <a:rPr lang="ar-SA" dirty="0"/>
              <a:t>العبارة (</a:t>
            </a:r>
            <a:r>
              <a:rPr lang="ar-SA" dirty="0">
                <a:solidFill>
                  <a:srgbClr val="FF0000"/>
                </a:solidFill>
              </a:rPr>
              <a:t>واستغفروا الله إن الله غفور رحيم</a:t>
            </a:r>
            <a:r>
              <a:rPr lang="ar-SA" dirty="0"/>
              <a:t>)</a:t>
            </a:r>
            <a:endParaRPr lang="en-US" dirty="0"/>
          </a:p>
        </p:txBody>
      </p:sp>
      <p:sp>
        <p:nvSpPr>
          <p:cNvPr id="3" name="Content Placeholder 2">
            <a:extLst>
              <a:ext uri="{FF2B5EF4-FFF2-40B4-BE49-F238E27FC236}">
                <a16:creationId xmlns:a16="http://schemas.microsoft.com/office/drawing/2014/main" id="{BCCF48A3-CDCC-4C5D-9B6D-0E70936F6A23}"/>
              </a:ext>
            </a:extLst>
          </p:cNvPr>
          <p:cNvSpPr>
            <a:spLocks noGrp="1"/>
          </p:cNvSpPr>
          <p:nvPr>
            <p:ph idx="1"/>
          </p:nvPr>
        </p:nvSpPr>
        <p:spPr/>
        <p:txBody>
          <a:bodyPr/>
          <a:lstStyle/>
          <a:p>
            <a:pPr algn="r" rtl="1"/>
            <a:r>
              <a:rPr lang="ar-SA" dirty="0"/>
              <a:t>وردت في الآيتين الكريمتين </a:t>
            </a:r>
          </a:p>
          <a:p>
            <a:pPr marL="0" indent="0" algn="r" rtl="1">
              <a:buNone/>
            </a:pPr>
            <a:endParaRPr lang="ar-SA" dirty="0"/>
          </a:p>
          <a:p>
            <a:pPr algn="r" rtl="1"/>
            <a:r>
              <a:rPr lang="ar-SA" dirty="0"/>
              <a:t>البقرة :</a:t>
            </a:r>
          </a:p>
          <a:p>
            <a:pPr marL="0" indent="0" algn="r" rtl="1">
              <a:buNone/>
            </a:pPr>
            <a:endParaRPr lang="ar-SA" dirty="0"/>
          </a:p>
          <a:p>
            <a:pPr algn="r" rtl="1"/>
            <a:r>
              <a:rPr lang="ar-SA" dirty="0"/>
              <a:t>المزمل :</a:t>
            </a:r>
          </a:p>
          <a:p>
            <a:pPr marL="0" indent="0" algn="r" rtl="1">
              <a:buNone/>
            </a:pPr>
            <a:endParaRPr lang="en-US" dirty="0"/>
          </a:p>
        </p:txBody>
      </p:sp>
      <p:sp>
        <p:nvSpPr>
          <p:cNvPr id="5" name="Rectangle 2">
            <a:extLst>
              <a:ext uri="{FF2B5EF4-FFF2-40B4-BE49-F238E27FC236}">
                <a16:creationId xmlns:a16="http://schemas.microsoft.com/office/drawing/2014/main" id="{C01E0E18-E423-475E-AC5C-34D6EDF40CC2}"/>
              </a:ext>
            </a:extLst>
          </p:cNvPr>
          <p:cNvSpPr>
            <a:spLocks noChangeArrowheads="1"/>
          </p:cNvSpPr>
          <p:nvPr/>
        </p:nvSpPr>
        <p:spPr bwMode="auto">
          <a:xfrm>
            <a:off x="594911" y="3770402"/>
            <a:ext cx="8917389"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إِنَّ رَبَّكَ يَعْلَمُ أَنَّكَ تَقُومُ أَدْنَىٰ مِنْ ثُلُثَيِ اللَّيْلِ وَنِصْفَهُ وَثُلُثَهُ وَطَائِفَةٌ مِنَ الَّذِينَ مَعَكَ ۚ وَاللَّهُ يُقَدِّرُ اللَّيْلَ وَالنَّهَارَ ۚ عَلِمَ أَنْ لَنْ تُحْصُوهُ فَتَابَ عَلَيْكُمْ ۖ فَاقْرَءُوا مَا تَيَسَّرَ مِنَ الْقُرْآنِ ۚ عَلِمَ أَنْ سَيَكُونُ مِنْكُمْ مَرْضَىٰ ۙ وَآخَرُونَ يَضْرِبُونَ فِي الْأَرْضِ يَبْتَغُونَ مِنْ فَضْلِ اللَّهِ ۙ وَآخَرُونَ يُقَاتِلُونَ فِي سَبِيلِ اللَّهِ ۖ فَاقْرَءُوا مَا تَيَسَّرَ مِنْهُ ۚ وَأَقِيمُوا الصَّلَاةَ وَآتُوا الزَّكَاةَ وَأَقْرِضُوا اللَّهَ قَرْضًا حَسَنًا ۚ وَمَا تُقَدِّمُوا لِأَنْفُسِكُمْ مِنْ خَيْرٍ تَجِدُوهُ عِنْدَ اللَّهِ هُوَ خَيْرًا وَأَعْظَمَ أَجْرًا ۚ </a:t>
            </a: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وَاسْتَغْفِرُوا اللَّهَ ۖ إِنَّ اللَّهَ غَفُورٌ رَحِيمٌ</a:t>
            </a:r>
            <a:r>
              <a:rPr kumimoji="0" lang="en-US" altLang="en-US" sz="2400" b="0" i="0" u="none" strike="noStrike" cap="none" normalizeH="0" baseline="0" dirty="0">
                <a:ln>
                  <a:noFill/>
                </a:ln>
                <a:effectLst/>
                <a:latin typeface="Arial" panose="020B0604020202020204" pitchFamily="34" charset="0"/>
              </a:rPr>
              <a:t> ﴿20﴾ </a:t>
            </a:r>
          </a:p>
        </p:txBody>
      </p:sp>
      <p:sp>
        <p:nvSpPr>
          <p:cNvPr id="6" name="Rectangle 3">
            <a:extLst>
              <a:ext uri="{FF2B5EF4-FFF2-40B4-BE49-F238E27FC236}">
                <a16:creationId xmlns:a16="http://schemas.microsoft.com/office/drawing/2014/main" id="{908F56D9-4D67-466A-94FA-36F9362C2A6F}"/>
              </a:ext>
            </a:extLst>
          </p:cNvPr>
          <p:cNvSpPr>
            <a:spLocks noChangeArrowheads="1"/>
          </p:cNvSpPr>
          <p:nvPr/>
        </p:nvSpPr>
        <p:spPr bwMode="auto">
          <a:xfrm>
            <a:off x="1823913" y="2287408"/>
            <a:ext cx="768838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effectLst/>
              <a:latin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ثُمَّ أَفِيضُوا مِنْ حَيْثُ أَفَاضَ النَّاسُ </a:t>
            </a: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وَاسْتَغْفِرُوا اللَّهَ ۚ إِنَّ اللَّهَ غَفُورٌ رَحِيمٌ</a:t>
            </a:r>
            <a:r>
              <a:rPr kumimoji="0" lang="en-US" altLang="en-US" sz="2400" b="1" i="0" u="none" strike="noStrike" cap="none" normalizeH="0" baseline="0" dirty="0">
                <a:ln>
                  <a:noFill/>
                </a:ln>
                <a:solidFill>
                  <a:srgbClr val="FF0000"/>
                </a:solidFill>
                <a:effectLst/>
                <a:latin typeface="Arial" panose="020B0604020202020204" pitchFamily="34" charset="0"/>
              </a:rPr>
              <a:t> </a:t>
            </a:r>
            <a:r>
              <a:rPr kumimoji="0" lang="en-US" altLang="en-US" sz="2400" b="0" i="0" u="none" strike="noStrike" cap="none" normalizeH="0" baseline="0" dirty="0">
                <a:ln>
                  <a:noFill/>
                </a:ln>
                <a:effectLst/>
                <a:latin typeface="Arial" panose="020B0604020202020204" pitchFamily="34" charset="0"/>
              </a:rPr>
              <a:t>﴿199﴾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2734154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العبارة ( </a:t>
            </a:r>
            <a:r>
              <a:rPr lang="ar-IQ" dirty="0">
                <a:solidFill>
                  <a:srgbClr val="FF0000"/>
                </a:solidFill>
              </a:rPr>
              <a:t>فلم تجدوا ماءً فتيمموا صعيدا طيبا فامسحوا بوجوهكم وايديكم</a:t>
            </a:r>
            <a:r>
              <a:rPr lang="ar-IQ" dirty="0"/>
              <a:t>)	</a:t>
            </a:r>
            <a:endParaRPr lang="en-CA" dirty="0"/>
          </a:p>
        </p:txBody>
      </p:sp>
      <p:sp>
        <p:nvSpPr>
          <p:cNvPr id="3" name="Content Placeholder 2"/>
          <p:cNvSpPr>
            <a:spLocks noGrp="1"/>
          </p:cNvSpPr>
          <p:nvPr>
            <p:ph idx="1"/>
          </p:nvPr>
        </p:nvSpPr>
        <p:spPr/>
        <p:txBody>
          <a:bodyPr/>
          <a:lstStyle/>
          <a:p>
            <a:pPr marL="0" indent="0" algn="r" rtl="1">
              <a:buNone/>
            </a:pPr>
            <a:r>
              <a:rPr lang="ar-IQ" dirty="0"/>
              <a:t>وردت في آيتين كريمتين:</a:t>
            </a:r>
          </a:p>
          <a:p>
            <a:pPr marL="0" indent="0" algn="r" rtl="1">
              <a:buNone/>
            </a:pPr>
            <a:r>
              <a:rPr lang="ar-IQ" dirty="0"/>
              <a:t>اولا: النساء</a:t>
            </a:r>
            <a:endParaRPr lang="en-CA" dirty="0"/>
          </a:p>
          <a:p>
            <a:pPr marL="0" indent="0" algn="r" rtl="1">
              <a:buNone/>
            </a:pPr>
            <a:endParaRPr lang="en-CA" dirty="0"/>
          </a:p>
          <a:p>
            <a:pPr marL="0" indent="0" algn="r" rtl="1">
              <a:buNone/>
            </a:pPr>
            <a:endParaRPr lang="en-CA" dirty="0"/>
          </a:p>
          <a:p>
            <a:pPr marL="0" indent="0" algn="r" rtl="1">
              <a:buNone/>
            </a:pPr>
            <a:endParaRPr lang="ar-IQ" dirty="0"/>
          </a:p>
          <a:p>
            <a:pPr marL="0" indent="0" algn="r" rtl="1">
              <a:buNone/>
            </a:pPr>
            <a:r>
              <a:rPr lang="ar-IQ" dirty="0"/>
              <a:t>ثانيا : المائدة</a:t>
            </a:r>
            <a:endParaRPr lang="en-CA" dirty="0"/>
          </a:p>
        </p:txBody>
      </p:sp>
      <p:sp>
        <p:nvSpPr>
          <p:cNvPr id="4" name="Rectangle 1"/>
          <p:cNvSpPr>
            <a:spLocks noChangeArrowheads="1"/>
          </p:cNvSpPr>
          <p:nvPr/>
        </p:nvSpPr>
        <p:spPr bwMode="auto">
          <a:xfrm>
            <a:off x="1861911" y="2401817"/>
            <a:ext cx="7696200" cy="190821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altLang="en-US" sz="2200" b="0" i="0" strike="noStrike" cap="none" normalizeH="0" baseline="0" dirty="0">
                <a:ln>
                  <a:noFill/>
                </a:ln>
                <a:effectLst/>
                <a:latin typeface="QuranFont"/>
                <a:cs typeface="Arial" panose="020B0604020202020204" pitchFamily="34" charset="0"/>
                <a:hlinkClick r:id="rId2">
                  <a:extLst>
                    <a:ext uri="{A12FA001-AC4F-418D-AE19-62706E023703}">
                      <ahyp:hlinkClr xmlns:ahyp="http://schemas.microsoft.com/office/drawing/2018/hyperlinkcolor" val="tx"/>
                    </a:ext>
                  </a:extLst>
                </a:hlinkClick>
              </a:rPr>
              <a:t>يَا أَيُّهَا الَّذِينَ آمَنُوا لَا تَقْرَبُوا الصَّلَاةَ وَأَنْتُمْ سُكَارَىٰ حَتَّىٰ تَعْلَمُوا مَا تَقُولُونَ وَلَا جُنُبًا إِلَّا عَابِرِي سَبِيلٍ حَتَّىٰ تَغْتَسِلُوا ۚ وَإِنْ كُنْتُمْ مَرْضَىٰ أَوْ عَلَىٰ سَفَرٍ أَوْ جَاءَ أَحَدٌ مِنْكُمْ مِنَ الْغَائِطِ أَوْ لَامَسْتُمُ النِّسَاءَ </a:t>
            </a:r>
            <a:r>
              <a:rPr kumimoji="0" lang="ar-SA" altLang="en-US" sz="2200" i="0" strike="noStrike" cap="none" normalizeH="0" baseline="0" dirty="0">
                <a:ln>
                  <a:noFill/>
                </a:ln>
                <a:solidFill>
                  <a:srgbClr val="FF0000"/>
                </a:solidFill>
                <a:effectLst/>
                <a:latin typeface="QuranFont"/>
                <a:cs typeface="Arial" panose="020B0604020202020204" pitchFamily="34" charset="0"/>
                <a:hlinkClick r:id="rId2">
                  <a:extLst>
                    <a:ext uri="{A12FA001-AC4F-418D-AE19-62706E023703}">
                      <ahyp:hlinkClr xmlns:ahyp="http://schemas.microsoft.com/office/drawing/2018/hyperlinkcolor" val="tx"/>
                    </a:ext>
                  </a:extLst>
                </a:hlinkClick>
              </a:rPr>
              <a:t>فَلَمْ تَجِدُوا مَاءً فَتَيَمَّمُوا صَعِيدًا طَيِّبًا فَامْسَحُوا بِوُجُوهِكُمْ وَأَيْدِيكُمْ</a:t>
            </a:r>
            <a:r>
              <a:rPr kumimoji="0" lang="ar-SA" altLang="en-US" sz="2200" b="1" i="0" strike="noStrike" cap="none" normalizeH="0" baseline="0" dirty="0">
                <a:ln>
                  <a:noFill/>
                </a:ln>
                <a:effectLst/>
                <a:latin typeface="QuranFont"/>
                <a:cs typeface="Arial" panose="020B0604020202020204" pitchFamily="34" charset="0"/>
                <a:hlinkClick r:id="rId2">
                  <a:extLst>
                    <a:ext uri="{A12FA001-AC4F-418D-AE19-62706E023703}">
                      <ahyp:hlinkClr xmlns:ahyp="http://schemas.microsoft.com/office/drawing/2018/hyperlinkcolor" val="tx"/>
                    </a:ext>
                  </a:extLst>
                </a:hlinkClick>
              </a:rPr>
              <a:t> </a:t>
            </a:r>
            <a:r>
              <a:rPr kumimoji="0" lang="ar-SA" altLang="en-US" sz="2200" b="0" i="0" strike="noStrike" cap="none" normalizeH="0" baseline="0" dirty="0">
                <a:ln>
                  <a:noFill/>
                </a:ln>
                <a:effectLst/>
                <a:latin typeface="QuranFont"/>
                <a:cs typeface="Arial" panose="020B0604020202020204" pitchFamily="34" charset="0"/>
                <a:hlinkClick r:id="rId2">
                  <a:extLst>
                    <a:ext uri="{A12FA001-AC4F-418D-AE19-62706E023703}">
                      <ahyp:hlinkClr xmlns:ahyp="http://schemas.microsoft.com/office/drawing/2018/hyperlinkcolor" val="tx"/>
                    </a:ext>
                  </a:extLst>
                </a:hlinkClick>
              </a:rPr>
              <a:t>ۗ إِنَّ اللَّهَ كَانَ عَفُوًّا غَفُورًا</a:t>
            </a:r>
            <a:r>
              <a:rPr kumimoji="0" lang="en-US" altLang="en-US" sz="2200" b="1" i="0" strike="noStrike" cap="none" normalizeH="0" baseline="0" dirty="0">
                <a:ln>
                  <a:noFill/>
                </a:ln>
                <a:effectLst/>
                <a:latin typeface="DroidArabicNaskhBold"/>
              </a:rPr>
              <a:t> ﴿43﴾</a:t>
            </a:r>
          </a:p>
          <a:p>
            <a:pPr marL="0" marR="0" lvl="0" indent="0" algn="just" defTabSz="914400" rtl="1"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1135379" y="4001294"/>
            <a:ext cx="8422731" cy="190821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altLang="en-US" sz="2200" b="0" i="0" u="none" strike="noStrike" cap="none" normalizeH="0" baseline="0" dirty="0">
                <a:ln>
                  <a:noFill/>
                </a:ln>
                <a:effectLst/>
                <a:latin typeface="QuranFont"/>
                <a:cs typeface="Arial" panose="020B0604020202020204" pitchFamily="34" charset="0"/>
                <a:hlinkClick r:id="rId3">
                  <a:extLst>
                    <a:ext uri="{A12FA001-AC4F-418D-AE19-62706E023703}">
                      <ahyp:hlinkClr xmlns:ahyp="http://schemas.microsoft.com/office/drawing/2018/hyperlinkcolor" val="tx"/>
                    </a:ext>
                  </a:extLst>
                </a:hlinkClick>
              </a:rPr>
              <a:t>يَا أَيُّهَا الَّذِينَ آمَنُوا إِذَا قُمْتُمْ إِلَى الصَّلَاةِ </a:t>
            </a:r>
            <a:r>
              <a:rPr kumimoji="0" lang="ar-SA" altLang="en-US" sz="2200" b="0" i="0" u="none" strike="noStrike" cap="none" normalizeH="0" baseline="0" dirty="0">
                <a:ln>
                  <a:noFill/>
                </a:ln>
                <a:solidFill>
                  <a:srgbClr val="FF0000"/>
                </a:solidFill>
                <a:effectLst/>
                <a:latin typeface="QuranFont"/>
                <a:cs typeface="Arial" panose="020B0604020202020204" pitchFamily="34" charset="0"/>
                <a:hlinkClick r:id="rId3">
                  <a:extLst>
                    <a:ext uri="{A12FA001-AC4F-418D-AE19-62706E023703}">
                      <ahyp:hlinkClr xmlns:ahyp="http://schemas.microsoft.com/office/drawing/2018/hyperlinkcolor" val="tx"/>
                    </a:ext>
                  </a:extLst>
                </a:hlinkClick>
              </a:rPr>
              <a:t>فَاغْسِلُوا وُجُوهَكُمْ وَأَيْدِيَكُمْ إِلَى الْمَرَافِقِ وَامْسَحُوا بِرُءُوسِكُمْ وَأَرْجُلَكُمْ إِلَى الْكَعْبَيْنِ ۚ </a:t>
            </a:r>
            <a:r>
              <a:rPr kumimoji="0" lang="ar-SA" altLang="en-US" sz="2200" b="0" i="0" u="none" strike="noStrike" cap="none" normalizeH="0" baseline="0" dirty="0">
                <a:ln>
                  <a:noFill/>
                </a:ln>
                <a:effectLst/>
                <a:latin typeface="QuranFont"/>
                <a:cs typeface="Arial" panose="020B0604020202020204" pitchFamily="34" charset="0"/>
                <a:hlinkClick r:id="rId3">
                  <a:extLst>
                    <a:ext uri="{A12FA001-AC4F-418D-AE19-62706E023703}">
                      <ahyp:hlinkClr xmlns:ahyp="http://schemas.microsoft.com/office/drawing/2018/hyperlinkcolor" val="tx"/>
                    </a:ext>
                  </a:extLst>
                </a:hlinkClick>
              </a:rPr>
              <a:t>وَإِنْ كُنْتُمْ جُنُبًا فَاطَّهَّرُوا ۚ وَإِنْ كُنْتُمْ مَرْضَىٰ أَوْ عَلَىٰ سَفَرٍ أَوْ جَاءَ أَحَدٌ مِنْكُمْ مِنَ الْغَائِطِ أَوْ لَامَسْتُمُ النِّسَاءَ </a:t>
            </a:r>
            <a:r>
              <a:rPr kumimoji="0" lang="ar-SA" altLang="en-US" sz="2200" i="0" u="none" strike="noStrike" cap="none" normalizeH="0" baseline="0" dirty="0">
                <a:ln>
                  <a:noFill/>
                </a:ln>
                <a:solidFill>
                  <a:srgbClr val="FF0000"/>
                </a:solidFill>
                <a:effectLst/>
                <a:latin typeface="QuranFont"/>
                <a:cs typeface="Arial" panose="020B0604020202020204" pitchFamily="34" charset="0"/>
                <a:hlinkClick r:id="rId3">
                  <a:extLst>
                    <a:ext uri="{A12FA001-AC4F-418D-AE19-62706E023703}">
                      <ahyp:hlinkClr xmlns:ahyp="http://schemas.microsoft.com/office/drawing/2018/hyperlinkcolor" val="tx"/>
                    </a:ext>
                  </a:extLst>
                </a:hlinkClick>
              </a:rPr>
              <a:t>فَلَمْ تَجِدُوا مَاءً فَتَيَمَّمُوا صَعِيدًا طَيِّبًا فَامْسَحُوا بِوُجُوهِكُمْ وَأَيْدِيكُمْ </a:t>
            </a:r>
            <a:r>
              <a:rPr kumimoji="0" lang="ar-SA" altLang="en-US" sz="2200" b="0" i="0" u="none" strike="noStrike" cap="none" normalizeH="0" baseline="0" dirty="0">
                <a:ln>
                  <a:noFill/>
                </a:ln>
                <a:solidFill>
                  <a:srgbClr val="FF0000"/>
                </a:solidFill>
                <a:effectLst/>
                <a:latin typeface="QuranFont"/>
                <a:cs typeface="Arial" panose="020B0604020202020204" pitchFamily="34" charset="0"/>
                <a:hlinkClick r:id="rId3">
                  <a:extLst>
                    <a:ext uri="{A12FA001-AC4F-418D-AE19-62706E023703}">
                      <ahyp:hlinkClr xmlns:ahyp="http://schemas.microsoft.com/office/drawing/2018/hyperlinkcolor" val="tx"/>
                    </a:ext>
                  </a:extLst>
                </a:hlinkClick>
              </a:rPr>
              <a:t>مِنْهُ ۚ </a:t>
            </a:r>
            <a:r>
              <a:rPr kumimoji="0" lang="ar-SA" altLang="en-US" sz="2200" b="0" i="0" u="none" strike="noStrike" cap="none" normalizeH="0" baseline="0" dirty="0">
                <a:ln>
                  <a:noFill/>
                </a:ln>
                <a:effectLst/>
                <a:latin typeface="QuranFont"/>
                <a:cs typeface="Arial" panose="020B0604020202020204" pitchFamily="34" charset="0"/>
                <a:hlinkClick r:id="rId3">
                  <a:extLst>
                    <a:ext uri="{A12FA001-AC4F-418D-AE19-62706E023703}">
                      <ahyp:hlinkClr xmlns:ahyp="http://schemas.microsoft.com/office/drawing/2018/hyperlinkcolor" val="tx"/>
                    </a:ext>
                  </a:extLst>
                </a:hlinkClick>
              </a:rPr>
              <a:t>مَا يُرِيدُ اللَّهُ لِيَجْعَلَ عَلَيْكُمْ مِنْ حَرَجٍ وَلَٰكِنْ يُرِيدُ لِيُطَهِّرَكُمْ وَلِيُتِمَّ نِعْمَتَهُ عَلَيْكُمْ لَعَلَّكُمْ تَشْكُرُونَ</a:t>
            </a:r>
            <a:r>
              <a:rPr kumimoji="0" lang="en-US" altLang="en-US" sz="2200" b="1" i="0" u="none" strike="noStrike" cap="none" normalizeH="0" baseline="0" dirty="0">
                <a:ln>
                  <a:noFill/>
                </a:ln>
                <a:effectLst/>
                <a:latin typeface="DroidArabicNaskhBold"/>
              </a:rPr>
              <a:t> ﴿6﴾</a:t>
            </a:r>
          </a:p>
          <a:p>
            <a:pPr marL="0" marR="0" lvl="0" indent="0" algn="just" defTabSz="914400" rtl="1"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46690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06F79-924F-4271-9DD8-A57064CBD96D}"/>
              </a:ext>
            </a:extLst>
          </p:cNvPr>
          <p:cNvSpPr>
            <a:spLocks noGrp="1"/>
          </p:cNvSpPr>
          <p:nvPr>
            <p:ph type="title"/>
          </p:nvPr>
        </p:nvSpPr>
        <p:spPr/>
        <p:txBody>
          <a:bodyPr/>
          <a:lstStyle/>
          <a:p>
            <a:pPr algn="r" rtl="1"/>
            <a:r>
              <a:rPr lang="ar-SA" dirty="0"/>
              <a:t>العبارة ( </a:t>
            </a:r>
            <a:r>
              <a:rPr lang="ar-SA" dirty="0">
                <a:solidFill>
                  <a:srgbClr val="FF0000"/>
                </a:solidFill>
              </a:rPr>
              <a:t>إنما حرم عليكم الميتتة والدم ولحم الخنزير</a:t>
            </a:r>
            <a:r>
              <a:rPr lang="ar-SA" dirty="0"/>
              <a:t>)</a:t>
            </a:r>
            <a:endParaRPr lang="en-US" dirty="0"/>
          </a:p>
        </p:txBody>
      </p:sp>
      <p:sp>
        <p:nvSpPr>
          <p:cNvPr id="3" name="Content Placeholder 2">
            <a:extLst>
              <a:ext uri="{FF2B5EF4-FFF2-40B4-BE49-F238E27FC236}">
                <a16:creationId xmlns:a16="http://schemas.microsoft.com/office/drawing/2014/main" id="{765CEFE2-5354-4A56-B1E7-C44FB74E085C}"/>
              </a:ext>
            </a:extLst>
          </p:cNvPr>
          <p:cNvSpPr>
            <a:spLocks noGrp="1"/>
          </p:cNvSpPr>
          <p:nvPr>
            <p:ph idx="1"/>
          </p:nvPr>
        </p:nvSpPr>
        <p:spPr>
          <a:xfrm>
            <a:off x="943668" y="1825625"/>
            <a:ext cx="10410131" cy="4351338"/>
          </a:xfrm>
        </p:spPr>
        <p:txBody>
          <a:bodyPr>
            <a:normAutofit/>
          </a:bodyPr>
          <a:lstStyle/>
          <a:p>
            <a:pPr marL="0" indent="0" algn="r" rtl="1">
              <a:buNone/>
            </a:pPr>
            <a:r>
              <a:rPr lang="ar-SA" sz="2400" dirty="0"/>
              <a:t>وردت في الآيتين الكريمتين :</a:t>
            </a:r>
          </a:p>
          <a:p>
            <a:pPr marL="0" indent="0" algn="r" rtl="1">
              <a:buNone/>
            </a:pPr>
            <a:endParaRPr lang="ar-SA" sz="2400" dirty="0"/>
          </a:p>
          <a:p>
            <a:pPr marL="0" indent="0" algn="r" rtl="1">
              <a:buNone/>
            </a:pPr>
            <a:r>
              <a:rPr lang="ar-SA" sz="2400" dirty="0"/>
              <a:t>أولا: البقرة:</a:t>
            </a:r>
          </a:p>
          <a:p>
            <a:pPr marL="0" indent="0" algn="r" rtl="1">
              <a:buNone/>
            </a:pPr>
            <a:endParaRPr lang="ar-SA" sz="2400" dirty="0"/>
          </a:p>
          <a:p>
            <a:pPr marL="0" indent="0" algn="r" rtl="1">
              <a:buNone/>
            </a:pPr>
            <a:endParaRPr lang="ar-SA" sz="2400" dirty="0"/>
          </a:p>
          <a:p>
            <a:pPr marL="0" indent="0" algn="r" rtl="1">
              <a:buNone/>
            </a:pPr>
            <a:r>
              <a:rPr lang="ar-SA" sz="2400" dirty="0"/>
              <a:t>ثانيا: النحل :</a:t>
            </a:r>
            <a:endParaRPr lang="en-US" sz="2400" dirty="0"/>
          </a:p>
        </p:txBody>
      </p:sp>
      <p:sp>
        <p:nvSpPr>
          <p:cNvPr id="4" name="Rectangle 1">
            <a:extLst>
              <a:ext uri="{FF2B5EF4-FFF2-40B4-BE49-F238E27FC236}">
                <a16:creationId xmlns:a16="http://schemas.microsoft.com/office/drawing/2014/main" id="{0472040E-FCF3-4DA8-9BDB-5E7F391EF1EE}"/>
              </a:ext>
            </a:extLst>
          </p:cNvPr>
          <p:cNvSpPr>
            <a:spLocks noChangeArrowheads="1"/>
          </p:cNvSpPr>
          <p:nvPr/>
        </p:nvSpPr>
        <p:spPr bwMode="auto">
          <a:xfrm>
            <a:off x="1054100" y="2426037"/>
            <a:ext cx="8890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إِنَّمَا حَرَّمَ عَلَيْكُمُ الْمَيْتَةَ وَالدَّمَ وَلَحْمَ الْخِنْزِيرِ </a:t>
            </a: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وَمَا أُهِلَّ بِهِ لِغَيْرِ اللَّهِ ۖ فَمَنِ اضْطُرَّ غَيْرَ بَاغٍ وَلَا عَادٍ فَلَا إِثْمَ عَلَيْهِ ۚ إِنَّ اللَّهَ غَفُورٌ رَحِيمٌ</a:t>
            </a:r>
            <a:r>
              <a:rPr kumimoji="0" lang="en-US" altLang="en-US" sz="2400" b="0" i="0" u="none" strike="noStrike" cap="none" normalizeH="0" baseline="0" dirty="0">
                <a:ln>
                  <a:noFill/>
                </a:ln>
                <a:effectLst/>
                <a:latin typeface="Arial" panose="020B0604020202020204" pitchFamily="34" charset="0"/>
              </a:rPr>
              <a:t> ﴿173﴾ </a:t>
            </a:r>
          </a:p>
        </p:txBody>
      </p:sp>
      <p:sp>
        <p:nvSpPr>
          <p:cNvPr id="5" name="Rectangle 2">
            <a:extLst>
              <a:ext uri="{FF2B5EF4-FFF2-40B4-BE49-F238E27FC236}">
                <a16:creationId xmlns:a16="http://schemas.microsoft.com/office/drawing/2014/main" id="{459D5267-80F4-4135-9628-42D029B2ADB3}"/>
              </a:ext>
            </a:extLst>
          </p:cNvPr>
          <p:cNvSpPr>
            <a:spLocks noChangeArrowheads="1"/>
          </p:cNvSpPr>
          <p:nvPr/>
        </p:nvSpPr>
        <p:spPr bwMode="auto">
          <a:xfrm>
            <a:off x="495300" y="4001294"/>
            <a:ext cx="92329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إِنَّمَا حَرَّمَ عَلَيْكُمُ الْمَيْتَةَ وَالدَّمَ وَلَحْمَ الْخِنْزِيرِ </a:t>
            </a:r>
            <a:r>
              <a:rPr kumimoji="0" lang="ar-SA" altLang="en-US" sz="2400" b="0" i="0" u="none" strike="noStrike" cap="none" normalizeH="0" baseline="0" dirty="0">
                <a:ln>
                  <a:noFill/>
                </a:ln>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وَمَا أُهِلَّ لِغَيْرِ اللَّهِ بِهِ ۖ فَمَنِ اضْطُرَّ غَيْرَ بَاغٍ وَلَا عَادٍ فَإِنَّ اللَّهَ غَفُورٌ رَحِيمٌ</a:t>
            </a:r>
            <a:r>
              <a:rPr kumimoji="0" lang="en-US" altLang="en-US" sz="2400" b="0" i="0" u="none" strike="noStrike" cap="none" normalizeH="0" baseline="0" dirty="0">
                <a:ln>
                  <a:noFill/>
                </a:ln>
                <a:effectLst/>
                <a:latin typeface="Arial" panose="020B0604020202020204" pitchFamily="34" charset="0"/>
              </a:rPr>
              <a:t> ﴿115﴾ </a:t>
            </a:r>
          </a:p>
        </p:txBody>
      </p:sp>
    </p:spTree>
    <p:extLst>
      <p:ext uri="{BB962C8B-B14F-4D97-AF65-F5344CB8AC3E}">
        <p14:creationId xmlns:p14="http://schemas.microsoft.com/office/powerpoint/2010/main" val="1470620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46620</TotalTime>
  <Words>2047</Words>
  <Application>Microsoft Office PowerPoint</Application>
  <PresentationFormat>Widescreen</PresentationFormat>
  <Paragraphs>217</Paragraphs>
  <Slides>26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Arabic Typesetting</vt:lpstr>
      <vt:lpstr>Arial</vt:lpstr>
      <vt:lpstr>Calibri</vt:lpstr>
      <vt:lpstr>Calibri Light</vt:lpstr>
      <vt:lpstr>DroidArabicNaskhBold</vt:lpstr>
      <vt:lpstr>QuranFont</vt:lpstr>
      <vt:lpstr>Office Theme</vt:lpstr>
      <vt:lpstr>(وقفات تدبرية علمية  من  آيات المثاني القرآنية)</vt:lpstr>
      <vt:lpstr>الأستاذ الدكتور محمد جميل الحبال </vt:lpstr>
      <vt:lpstr>قال تعالى : (اللَّهُ نَزَّلَ أَحْسَنَ الْحَدِيثِ كِتَابًا مُتَشَابِهًا مَثَانِيَ)  سورة الزمر من الآية 23  </vt:lpstr>
      <vt:lpstr>قال تعالى : (اللَّهُ نَزَّلَ أَحْسَنَ الْحَدِيثِ كِتَابًا مُتَشَابِهًا مَثَانِيَ)  سورة الزمر من الآية 23  </vt:lpstr>
      <vt:lpstr>كلمة (المثاني)</vt:lpstr>
      <vt:lpstr>العبارة (لا اله الا هو العزيز الحكيم) </vt:lpstr>
      <vt:lpstr>العبارة (واستغفروا الله إن الله غفور رحيم)</vt:lpstr>
      <vt:lpstr>العبارة ( فلم تجدوا ماءً فتيمموا صعيدا طيبا فامسحوا بوجوهكم وايديكم) </vt:lpstr>
      <vt:lpstr>العبارة ( إنما حرم عليكم الميتتة والدم ولحم الخنزير)</vt:lpstr>
      <vt:lpstr>العبارة (وصوركم فأحسن صوركم) </vt:lpstr>
      <vt:lpstr>النسبة الذهبية في جسم الانسان</vt:lpstr>
      <vt:lpstr>عبارة (في قرار مكين)</vt:lpstr>
      <vt:lpstr> النسبة الذهبية على مستوى رقم الآية للعبارة المقصودة  قوله تعالى: ( في قرار مكين) </vt:lpstr>
      <vt:lpstr>العبارتان (سيريكم آياته)،(سنريهم آياتنا)</vt:lpstr>
      <vt:lpstr>العبارة ( إن في خلق السماوات والارض واختلاف الليل والنهار)</vt:lpstr>
      <vt:lpstr>العبارة (يولج الليل في النهار ويولج النهار في الليل وسخر الشمس والقمر كل يجري لأجل مسمى)</vt:lpstr>
      <vt:lpstr>العبارتان (مثقال ذرة) ، (ولا أصغر من ذلك ولا أكبر الا في كتاب مبين)</vt:lpstr>
      <vt:lpstr>كلمة (شفاء)</vt:lpstr>
      <vt:lpstr>العبارة ( مثل الجنة التي وعد المتقون )</vt:lpstr>
      <vt:lpstr>العبارة (أن جاء بعجل حنيذ) ، ( سمين)</vt:lpstr>
      <vt:lpstr>العبارة ( وأبرئ الأكمه والأبرص) </vt:lpstr>
      <vt:lpstr>سؤال؟</vt:lpstr>
      <vt:lpstr>الجواب (والله أعلم)  هي البشارة بالرسول محمد (صلى الله عليه وسلم)</vt:lpstr>
      <vt:lpstr>العبارة ( إن هذا القرآن)</vt:lpstr>
      <vt:lpstr>الخلاصة والإستنتاجات</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وقفات تدبرية علمية  من آيات المثاني القرآنية</dc:title>
  <dc:creator>Abdul Sattar M Jamil</dc:creator>
  <cp:lastModifiedBy>Abdul Sattar M Jamil</cp:lastModifiedBy>
  <cp:revision>65</cp:revision>
  <dcterms:created xsi:type="dcterms:W3CDTF">2019-12-01T16:21:30Z</dcterms:created>
  <dcterms:modified xsi:type="dcterms:W3CDTF">2021-07-28T15:09:00Z</dcterms:modified>
</cp:coreProperties>
</file>